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72" r:id="rId2"/>
  </p:sldMasterIdLst>
  <p:notesMasterIdLst>
    <p:notesMasterId r:id="rId17"/>
  </p:notesMasterIdLst>
  <p:handoutMasterIdLst>
    <p:handoutMasterId r:id="rId18"/>
  </p:handoutMasterIdLst>
  <p:sldIdLst>
    <p:sldId id="264" r:id="rId3"/>
    <p:sldId id="268" r:id="rId4"/>
    <p:sldId id="284" r:id="rId5"/>
    <p:sldId id="285" r:id="rId6"/>
    <p:sldId id="275" r:id="rId7"/>
    <p:sldId id="276" r:id="rId8"/>
    <p:sldId id="277" r:id="rId9"/>
    <p:sldId id="278" r:id="rId10"/>
    <p:sldId id="279" r:id="rId11"/>
    <p:sldId id="280" r:id="rId12"/>
    <p:sldId id="286" r:id="rId13"/>
    <p:sldId id="282" r:id="rId14"/>
    <p:sldId id="283" r:id="rId15"/>
    <p:sldId id="270" r:id="rId16"/>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
      <p:font typeface="Roboto" panose="02000000000000000000" pitchFamily="2" charset="0"/>
      <p:regular r:id="rId23"/>
      <p:bold r:id="rId24"/>
      <p:italic r:id="rId25"/>
      <p:boldItalic r:id="rId26"/>
    </p:embeddedFont>
    <p:embeddedFont>
      <p:font typeface="Twinkl" pitchFamily="2" charset="0"/>
      <p:regular r:id="rId27"/>
      <p:bold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CB4E"/>
    <a:srgbClr val="21A6F9"/>
    <a:srgbClr val="4DB1E3"/>
    <a:srgbClr val="E34192"/>
    <a:srgbClr val="18A0DB"/>
    <a:srgbClr val="DE1E5A"/>
    <a:srgbClr val="BC0105"/>
    <a:srgbClr val="80C1EB"/>
    <a:srgbClr val="ACDDF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94" autoAdjust="0"/>
    <p:restoredTop sz="94660"/>
  </p:normalViewPr>
  <p:slideViewPr>
    <p:cSldViewPr snapToGrid="0" showGuides="1">
      <p:cViewPr>
        <p:scale>
          <a:sx n="100" d="100"/>
          <a:sy n="100" d="100"/>
        </p:scale>
        <p:origin x="1464" y="40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26" Type="http://schemas.openxmlformats.org/officeDocument/2006/relationships/font" Target="fonts/font8.fntdata"/><Relationship Id="rId3" Type="http://schemas.openxmlformats.org/officeDocument/2006/relationships/slide" Target="slides/slide1.xml"/><Relationship Id="rId21" Type="http://schemas.openxmlformats.org/officeDocument/2006/relationships/font" Target="fonts/font3.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7.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12/07/2022</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12/07/2022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hyperlink" Target="https://www.twinkl.co.uk/resources/home-key-stage-1-subjects/religion/judaism-religion" TargetMode="Externa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hyperlink" Target="https://www.twinkl.co.uk/resources/home-key-stage-1-subjects/religion/judaism-religion" TargetMode="Externa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56BF4D85-3973-9C85-0B2C-A2B669E3E020}"/>
              </a:ext>
            </a:extLst>
          </p:cNvPr>
          <p:cNvSpPr/>
          <p:nvPr userDrawn="1"/>
        </p:nvSpPr>
        <p:spPr bwMode="auto">
          <a:xfrm>
            <a:off x="457198" y="438151"/>
            <a:ext cx="8220075" cy="5957887"/>
          </a:xfrm>
          <a:prstGeom prst="roundRect">
            <a:avLst>
              <a:gd name="adj" fmla="val 2649"/>
            </a:avLst>
          </a:prstGeom>
          <a:solidFill>
            <a:schemeClr val="bg1"/>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6" name="Title 2">
            <a:extLst>
              <a:ext uri="{FF2B5EF4-FFF2-40B4-BE49-F238E27FC236}">
                <a16:creationId xmlns:a16="http://schemas.microsoft.com/office/drawing/2014/main" id="{21C9AFEB-0247-A0CC-9860-C4B82C34182A}"/>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7" name="Group 6">
            <a:extLst>
              <a:ext uri="{FF2B5EF4-FFF2-40B4-BE49-F238E27FC236}">
                <a16:creationId xmlns:a16="http://schemas.microsoft.com/office/drawing/2014/main" id="{326095FF-DCFB-5D80-699B-23BB7BFF44FD}"/>
              </a:ext>
            </a:extLst>
          </p:cNvPr>
          <p:cNvGrpSpPr/>
          <p:nvPr userDrawn="1"/>
        </p:nvGrpSpPr>
        <p:grpSpPr>
          <a:xfrm>
            <a:off x="743835" y="1681195"/>
            <a:ext cx="7644513" cy="2295228"/>
            <a:chOff x="743837" y="1344834"/>
            <a:chExt cx="7644513" cy="2295228"/>
          </a:xfrm>
        </p:grpSpPr>
        <p:sp>
          <p:nvSpPr>
            <p:cNvPr id="9" name="Rectangle 8">
              <a:extLst>
                <a:ext uri="{FF2B5EF4-FFF2-40B4-BE49-F238E27FC236}">
                  <a16:creationId xmlns:a16="http://schemas.microsoft.com/office/drawing/2014/main" id="{94F90268-0249-9F42-7D7D-13234FF81F27}"/>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10" name="Rectangle 9">
              <a:extLst>
                <a:ext uri="{FF2B5EF4-FFF2-40B4-BE49-F238E27FC236}">
                  <a16:creationId xmlns:a16="http://schemas.microsoft.com/office/drawing/2014/main" id="{F6BECD23-A110-4BC5-0FAA-F948266E469B}"/>
                </a:ext>
              </a:extLst>
            </p:cNvPr>
            <p:cNvSpPr/>
            <p:nvPr/>
          </p:nvSpPr>
          <p:spPr>
            <a:xfrm>
              <a:off x="755650" y="1618794"/>
              <a:ext cx="7632700" cy="2021268"/>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dirty="0">
                  <a:latin typeface="Roboto" panose="02000000000000000000" pitchFamily="2" charset="0"/>
                  <a:ea typeface="Roboto" panose="02000000000000000000" pitchFamily="2" charset="0"/>
                </a:rPr>
                <a:t>This resource has been designed with animations to make it as fun and engaging as possible. To view the content in the correct formatting, please view the PowerPoint in ‘slide show mode’. This takes you from desktop to presentation mode. If you view the slides out of ‘slide show mode’, you may find that some of the text and images overlap each other and/or are difficult to read. </a:t>
              </a:r>
            </a:p>
            <a:p>
              <a:pPr>
                <a:spcAft>
                  <a:spcPts val="600"/>
                </a:spcAft>
              </a:pPr>
              <a:r>
                <a:rPr lang="en-GB" sz="1400" dirty="0">
                  <a:latin typeface="Roboto" panose="02000000000000000000" pitchFamily="2" charset="0"/>
                  <a:ea typeface="Roboto" panose="02000000000000000000" pitchFamily="2" charset="0"/>
                </a:rPr>
                <a:t>To enter slide show mode, go to the </a:t>
              </a:r>
              <a:r>
                <a:rPr lang="en-GB" sz="1400" b="1" dirty="0">
                  <a:latin typeface="Roboto" panose="02000000000000000000" pitchFamily="2" charset="0"/>
                  <a:ea typeface="Roboto" panose="02000000000000000000" pitchFamily="2" charset="0"/>
                </a:rPr>
                <a:t>slide show menu tab </a:t>
              </a:r>
              <a:r>
                <a:rPr lang="en-GB" sz="1400" dirty="0">
                  <a:latin typeface="Roboto" panose="02000000000000000000" pitchFamily="2" charset="0"/>
                  <a:ea typeface="Roboto" panose="02000000000000000000" pitchFamily="2" charset="0"/>
                </a:rPr>
                <a:t>and select either </a:t>
              </a:r>
              <a:r>
                <a:rPr lang="en-GB" sz="1400" b="1" dirty="0">
                  <a:latin typeface="Roboto" panose="02000000000000000000" pitchFamily="2" charset="0"/>
                  <a:ea typeface="Roboto" panose="02000000000000000000" pitchFamily="2" charset="0"/>
                </a:rPr>
                <a:t>from beginning</a:t>
              </a:r>
              <a:r>
                <a:rPr lang="en-GB" sz="1400" dirty="0">
                  <a:latin typeface="Roboto" panose="02000000000000000000" pitchFamily="2" charset="0"/>
                  <a:ea typeface="Roboto" panose="02000000000000000000" pitchFamily="2" charset="0"/>
                </a:rPr>
                <a:t> </a:t>
              </a:r>
              <a:r>
                <a:rPr lang="en-GB" sz="1400" b="1" dirty="0">
                  <a:latin typeface="Roboto" panose="02000000000000000000" pitchFamily="2" charset="0"/>
                  <a:ea typeface="Roboto" panose="02000000000000000000" pitchFamily="2" charset="0"/>
                </a:rPr>
                <a:t>or from current slide</a:t>
              </a:r>
              <a:r>
                <a:rPr lang="en-GB" sz="1400" dirty="0">
                  <a:latin typeface="Roboto" panose="02000000000000000000" pitchFamily="2" charset="0"/>
                  <a:ea typeface="Roboto" panose="02000000000000000000" pitchFamily="2" charset="0"/>
                </a:rPr>
                <a:t>.</a:t>
              </a:r>
            </a:p>
          </p:txBody>
        </p:sp>
      </p:grpSp>
      <p:sp>
        <p:nvSpPr>
          <p:cNvPr id="11" name="Rectangle 10">
            <a:extLst>
              <a:ext uri="{FF2B5EF4-FFF2-40B4-BE49-F238E27FC236}">
                <a16:creationId xmlns:a16="http://schemas.microsoft.com/office/drawing/2014/main" id="{4E79E4EC-0F3C-73EE-68EC-AD547E194D4D}"/>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12" name="TextBox 11">
            <a:extLst>
              <a:ext uri="{FF2B5EF4-FFF2-40B4-BE49-F238E27FC236}">
                <a16:creationId xmlns:a16="http://schemas.microsoft.com/office/drawing/2014/main" id="{25282122-0E44-3488-80DF-963B51A35E4A}"/>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61079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4"/>
            <a:extLst>
              <a:ext uri="{FF2B5EF4-FFF2-40B4-BE49-F238E27FC236}">
                <a16:creationId xmlns:a16="http://schemas.microsoft.com/office/drawing/2014/main" id="{76D150C1-28CA-2937-15D3-C6700DB88BEC}"/>
              </a:ext>
            </a:extLst>
          </p:cNvPr>
          <p:cNvSpPr/>
          <p:nvPr userDrawn="1"/>
        </p:nvSpPr>
        <p:spPr>
          <a:xfrm>
            <a:off x="194733" y="5858933"/>
            <a:ext cx="1413934" cy="9990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hlinkClick r:id="rId4"/>
            <a:extLst>
              <a:ext uri="{FF2B5EF4-FFF2-40B4-BE49-F238E27FC236}">
                <a16:creationId xmlns:a16="http://schemas.microsoft.com/office/drawing/2014/main" id="{CECB466D-5463-865A-A4FB-5613000A84F9}"/>
              </a:ext>
            </a:extLst>
          </p:cNvPr>
          <p:cNvSpPr/>
          <p:nvPr userDrawn="1"/>
        </p:nvSpPr>
        <p:spPr>
          <a:xfrm>
            <a:off x="8449733" y="6079066"/>
            <a:ext cx="601134" cy="6180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70407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559144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59721"/>
            </a:schemeClr>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6389802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5"/>
          <p:cNvSpPr>
            <a:spLocks noGrp="1"/>
          </p:cNvSpPr>
          <p:nvPr>
            <p:ph type="title"/>
          </p:nvPr>
        </p:nvSpPr>
        <p:spPr>
          <a:xfrm>
            <a:off x="457198" y="438151"/>
            <a:ext cx="8220075" cy="994306"/>
          </a:xfrm>
          <a:prstGeom prst="roundRect">
            <a:avLst>
              <a:gd name="adj" fmla="val 9641"/>
            </a:avLst>
          </a:prstGeom>
          <a:solidFill>
            <a:schemeClr val="bg1"/>
          </a:solidFill>
        </p:spPr>
        <p:txBody>
          <a:bodyPr>
            <a:noAutofit/>
          </a:bodyPr>
          <a:lstStyle>
            <a:lvl1pPr>
              <a:defRPr sz="3600">
                <a:latin typeface="Twinkl" pitchFamily="2" charset="0"/>
              </a:defRPr>
            </a:lvl1pPr>
          </a:lstStyle>
          <a:p>
            <a:r>
              <a:rPr lang="en-GB" dirty="0"/>
              <a:t>Click to edit Master title style</a:t>
            </a:r>
          </a:p>
        </p:txBody>
      </p:sp>
    </p:spTree>
    <p:extLst>
      <p:ext uri="{BB962C8B-B14F-4D97-AF65-F5344CB8AC3E}">
        <p14:creationId xmlns:p14="http://schemas.microsoft.com/office/powerpoint/2010/main" val="1652695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38FDFF96-87C8-E9C5-C217-3A30ED85AF18}"/>
              </a:ext>
            </a:extLst>
          </p:cNvPr>
          <p:cNvSpPr/>
          <p:nvPr userDrawn="1"/>
        </p:nvSpPr>
        <p:spPr bwMode="auto">
          <a:xfrm>
            <a:off x="457198" y="438151"/>
            <a:ext cx="8220075" cy="5957887"/>
          </a:xfrm>
          <a:prstGeom prst="roundRect">
            <a:avLst>
              <a:gd name="adj" fmla="val 2649"/>
            </a:avLst>
          </a:prstGeom>
          <a:solidFill>
            <a:schemeClr val="bg1">
              <a:alpha val="50236"/>
            </a:schemeClr>
          </a:solidFill>
          <a:ln w="25400" cap="rnd">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38151"/>
            <a:ext cx="8220075" cy="994306"/>
          </a:xfrm>
          <a:prstGeom prst="roundRect">
            <a:avLst>
              <a:gd name="adj" fmla="val 9641"/>
            </a:avLst>
          </a:prstGeom>
          <a:solidFill>
            <a:schemeClr val="bg1"/>
          </a:solidFill>
        </p:spPr>
        <p:txBody>
          <a:bodyPr>
            <a:noAutofit/>
          </a:bodyPr>
          <a:lstStyle>
            <a:lvl1pPr>
              <a:defRPr sz="3600">
                <a:latin typeface="Twinkl" pitchFamily="2" charset="0"/>
              </a:defRPr>
            </a:lvl1pPr>
          </a:lstStyle>
          <a:p>
            <a:r>
              <a:rPr lang="en-GB" dirty="0"/>
              <a:t>Click to edit Master title style</a:t>
            </a:r>
          </a:p>
        </p:txBody>
      </p:sp>
    </p:spTree>
    <p:extLst>
      <p:ext uri="{BB962C8B-B14F-4D97-AF65-F5344CB8AC3E}">
        <p14:creationId xmlns:p14="http://schemas.microsoft.com/office/powerpoint/2010/main" val="1869631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hlinkClick r:id="rId4"/>
            <a:extLst>
              <a:ext uri="{FF2B5EF4-FFF2-40B4-BE49-F238E27FC236}">
                <a16:creationId xmlns:a16="http://schemas.microsoft.com/office/drawing/2014/main" id="{D596C9AC-C2F7-DB14-4553-814010B24B6B}"/>
              </a:ext>
            </a:extLst>
          </p:cNvPr>
          <p:cNvSpPr/>
          <p:nvPr userDrawn="1"/>
        </p:nvSpPr>
        <p:spPr>
          <a:xfrm>
            <a:off x="194733" y="5858933"/>
            <a:ext cx="1413934" cy="9990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hlinkClick r:id="rId4"/>
            <a:extLst>
              <a:ext uri="{FF2B5EF4-FFF2-40B4-BE49-F238E27FC236}">
                <a16:creationId xmlns:a16="http://schemas.microsoft.com/office/drawing/2014/main" id="{933C1B62-BBD9-A747-93CB-B28D570B5FEC}"/>
              </a:ext>
            </a:extLst>
          </p:cNvPr>
          <p:cNvSpPr/>
          <p:nvPr userDrawn="1"/>
        </p:nvSpPr>
        <p:spPr>
          <a:xfrm>
            <a:off x="8449733" y="6079066"/>
            <a:ext cx="601134" cy="6180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1973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theme" Target="../theme/theme2.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2" r:id="rId1"/>
    <p:sldLayoutId id="2147483661" r:id="rId2"/>
    <p:sldLayoutId id="2147483673" r:id="rId3"/>
    <p:sldLayoutId id="2147483675" r:id="rId4"/>
    <p:sldLayoutId id="2147483674" r:id="rId5"/>
    <p:sldLayoutId id="2147483676" r:id="rId6"/>
    <p:sldLayoutId id="2147483663" r:id="rId7"/>
    <p:sldLayoutId id="2147483666" r:id="rId8"/>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0" r:id="rId3"/>
    <p:sldLayoutId id="2147483671" r:id="rId4"/>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tif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2372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DE252-40C7-3456-0ADC-53AC91D2AC31}"/>
              </a:ext>
            </a:extLst>
          </p:cNvPr>
          <p:cNvSpPr>
            <a:spLocks noGrp="1"/>
          </p:cNvSpPr>
          <p:nvPr>
            <p:ph type="title"/>
          </p:nvPr>
        </p:nvSpPr>
        <p:spPr/>
        <p:txBody>
          <a:bodyPr/>
          <a:lstStyle/>
          <a:p>
            <a:endParaRPr lang="en-US"/>
          </a:p>
        </p:txBody>
      </p:sp>
      <p:sp>
        <p:nvSpPr>
          <p:cNvPr id="3" name="Title 1">
            <a:extLst>
              <a:ext uri="{FF2B5EF4-FFF2-40B4-BE49-F238E27FC236}">
                <a16:creationId xmlns:a16="http://schemas.microsoft.com/office/drawing/2014/main" id="{0C3C546B-B76B-AF08-4CFC-5C6F17050D84}"/>
              </a:ext>
            </a:extLst>
          </p:cNvPr>
          <p:cNvSpPr txBox="1">
            <a:spLocks/>
          </p:cNvSpPr>
          <p:nvPr/>
        </p:nvSpPr>
        <p:spPr>
          <a:xfrm>
            <a:off x="457198" y="438151"/>
            <a:ext cx="8220075" cy="994306"/>
          </a:xfrm>
          <a:prstGeom prst="roundRect">
            <a:avLst>
              <a:gd name="adj" fmla="val 9641"/>
            </a:avLst>
          </a:prstGeom>
          <a:solidFill>
            <a:schemeClr val="bg1"/>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r>
              <a:rPr lang="en-GB"/>
              <a:t>What Is the Torah?</a:t>
            </a:r>
            <a:endParaRPr lang="en-US" dirty="0"/>
          </a:p>
        </p:txBody>
      </p:sp>
      <p:pic>
        <p:nvPicPr>
          <p:cNvPr id="4" name="Picture 3">
            <a:extLst>
              <a:ext uri="{FF2B5EF4-FFF2-40B4-BE49-F238E27FC236}">
                <a16:creationId xmlns:a16="http://schemas.microsoft.com/office/drawing/2014/main" id="{52F9445F-2E29-177B-6554-27D7E5099A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6036" y="1720106"/>
            <a:ext cx="8098214" cy="4722668"/>
          </a:xfrm>
          <a:prstGeom prst="rect">
            <a:avLst/>
          </a:prstGeom>
        </p:spPr>
      </p:pic>
      <p:sp>
        <p:nvSpPr>
          <p:cNvPr id="5" name="TextBox 4">
            <a:extLst>
              <a:ext uri="{FF2B5EF4-FFF2-40B4-BE49-F238E27FC236}">
                <a16:creationId xmlns:a16="http://schemas.microsoft.com/office/drawing/2014/main" id="{B417363B-7113-04C9-31A5-29A0AB3F0EFD}"/>
              </a:ext>
            </a:extLst>
          </p:cNvPr>
          <p:cNvSpPr txBox="1"/>
          <p:nvPr/>
        </p:nvSpPr>
        <p:spPr>
          <a:xfrm>
            <a:off x="1455360" y="4989450"/>
            <a:ext cx="6229785" cy="387191"/>
          </a:xfrm>
          <a:prstGeom prst="roundRect">
            <a:avLst>
              <a:gd name="adj" fmla="val 8468"/>
            </a:avLst>
          </a:prstGeom>
          <a:solidFill>
            <a:schemeClr val="bg1"/>
          </a:solidFill>
        </p:spPr>
        <p:txBody>
          <a:bodyPr wrap="square">
            <a:spAutoFit/>
          </a:bodyPr>
          <a:lstStyle/>
          <a:p>
            <a:pPr marL="0" lvl="0" indent="0" algn="ctr" rtl="0">
              <a:spcBef>
                <a:spcPts val="0"/>
              </a:spcBef>
              <a:spcAft>
                <a:spcPts val="0"/>
              </a:spcAft>
              <a:buNone/>
            </a:pPr>
            <a:r>
              <a:rPr lang="en-GB" sz="1800" dirty="0"/>
              <a:t>The Torah is the most important and holy text in Judaism.</a:t>
            </a:r>
          </a:p>
        </p:txBody>
      </p:sp>
    </p:spTree>
    <p:extLst>
      <p:ext uri="{BB962C8B-B14F-4D97-AF65-F5344CB8AC3E}">
        <p14:creationId xmlns:p14="http://schemas.microsoft.com/office/powerpoint/2010/main" val="320909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962C9-9E62-1CC9-E951-437946F4DCEE}"/>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F94E5D34-69E0-3298-41F5-791B2113BC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130" y="1748008"/>
            <a:ext cx="8276183" cy="3160830"/>
          </a:xfrm>
          <a:prstGeom prst="rect">
            <a:avLst/>
          </a:prstGeom>
        </p:spPr>
      </p:pic>
      <p:sp>
        <p:nvSpPr>
          <p:cNvPr id="4" name="Title 1">
            <a:extLst>
              <a:ext uri="{FF2B5EF4-FFF2-40B4-BE49-F238E27FC236}">
                <a16:creationId xmlns:a16="http://schemas.microsoft.com/office/drawing/2014/main" id="{46A1DDFC-CBA5-6F2F-B266-5CF1BDBA1999}"/>
              </a:ext>
            </a:extLst>
          </p:cNvPr>
          <p:cNvSpPr txBox="1">
            <a:spLocks/>
          </p:cNvSpPr>
          <p:nvPr/>
        </p:nvSpPr>
        <p:spPr>
          <a:xfrm>
            <a:off x="457198" y="438151"/>
            <a:ext cx="8220075" cy="994306"/>
          </a:xfrm>
          <a:prstGeom prst="roundRect">
            <a:avLst>
              <a:gd name="adj" fmla="val 9641"/>
            </a:avLst>
          </a:prstGeom>
          <a:solidFill>
            <a:schemeClr val="bg1"/>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r>
              <a:rPr lang="en-GB"/>
              <a:t>What Is the Torah?</a:t>
            </a:r>
            <a:endParaRPr lang="en-US" dirty="0"/>
          </a:p>
        </p:txBody>
      </p:sp>
      <p:sp>
        <p:nvSpPr>
          <p:cNvPr id="5" name="TextBox 4">
            <a:extLst>
              <a:ext uri="{FF2B5EF4-FFF2-40B4-BE49-F238E27FC236}">
                <a16:creationId xmlns:a16="http://schemas.microsoft.com/office/drawing/2014/main" id="{13951361-FABE-15C3-3558-0E06FCC5E137}"/>
              </a:ext>
            </a:extLst>
          </p:cNvPr>
          <p:cNvSpPr txBox="1"/>
          <p:nvPr/>
        </p:nvSpPr>
        <p:spPr>
          <a:xfrm>
            <a:off x="532770" y="4834453"/>
            <a:ext cx="8064500" cy="1258372"/>
          </a:xfrm>
          <a:prstGeom prst="roundRect">
            <a:avLst>
              <a:gd name="adj" fmla="val 8468"/>
            </a:avLst>
          </a:prstGeom>
          <a:solidFill>
            <a:schemeClr val="bg1"/>
          </a:solidFill>
        </p:spPr>
        <p:txBody>
          <a:bodyPr wrap="square">
            <a:spAutoFit/>
          </a:bodyPr>
          <a:lstStyle/>
          <a:p>
            <a:pPr lvl="0"/>
            <a:r>
              <a:rPr lang="en-GB" dirty="0">
                <a:solidFill>
                  <a:schemeClr val="dk1"/>
                </a:solidFill>
              </a:rPr>
              <a:t>The word Torah comes from an old Hebrew word meaning ‘to teach’. </a:t>
            </a:r>
          </a:p>
          <a:p>
            <a:pPr lvl="0"/>
            <a:endParaRPr lang="en-GB" dirty="0">
              <a:solidFill>
                <a:schemeClr val="dk1"/>
              </a:solidFill>
            </a:endParaRPr>
          </a:p>
          <a:p>
            <a:pPr lvl="0">
              <a:buClr>
                <a:schemeClr val="dk1"/>
              </a:buClr>
              <a:buSzPts val="1100"/>
            </a:pPr>
            <a:r>
              <a:rPr lang="en-GB" dirty="0">
                <a:solidFill>
                  <a:schemeClr val="dk1"/>
                </a:solidFill>
              </a:rPr>
              <a:t>Jewish people believe that the Torah contains instructions from God on how to live a good life.</a:t>
            </a:r>
          </a:p>
        </p:txBody>
      </p:sp>
    </p:spTree>
    <p:extLst>
      <p:ext uri="{BB962C8B-B14F-4D97-AF65-F5344CB8AC3E}">
        <p14:creationId xmlns:p14="http://schemas.microsoft.com/office/powerpoint/2010/main" val="41733571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CBC822-A8E3-77FA-1337-781A9D7328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4225" r="29065" b="18030"/>
          <a:stretch/>
        </p:blipFill>
        <p:spPr>
          <a:xfrm>
            <a:off x="462060" y="549275"/>
            <a:ext cx="8215213" cy="5543550"/>
          </a:xfrm>
          <a:prstGeom prst="roundRect">
            <a:avLst>
              <a:gd name="adj" fmla="val 4658"/>
            </a:avLst>
          </a:prstGeom>
        </p:spPr>
      </p:pic>
      <p:sp>
        <p:nvSpPr>
          <p:cNvPr id="2" name="Title 1">
            <a:extLst>
              <a:ext uri="{FF2B5EF4-FFF2-40B4-BE49-F238E27FC236}">
                <a16:creationId xmlns:a16="http://schemas.microsoft.com/office/drawing/2014/main" id="{5591904F-E90B-83AA-ABA4-2A9F8BD2382D}"/>
              </a:ext>
            </a:extLst>
          </p:cNvPr>
          <p:cNvSpPr>
            <a:spLocks noGrp="1"/>
          </p:cNvSpPr>
          <p:nvPr>
            <p:ph type="title"/>
          </p:nvPr>
        </p:nvSpPr>
        <p:spPr/>
        <p:txBody>
          <a:bodyPr/>
          <a:lstStyle/>
          <a:p>
            <a:r>
              <a:rPr lang="en-GB" dirty="0"/>
              <a:t>Moses</a:t>
            </a:r>
            <a:endParaRPr lang="en-US" dirty="0"/>
          </a:p>
        </p:txBody>
      </p:sp>
      <p:sp>
        <p:nvSpPr>
          <p:cNvPr id="6" name="TextBox 5">
            <a:extLst>
              <a:ext uri="{FF2B5EF4-FFF2-40B4-BE49-F238E27FC236}">
                <a16:creationId xmlns:a16="http://schemas.microsoft.com/office/drawing/2014/main" id="{039B4AE9-7C4E-DC6E-8024-526288F0F247}"/>
              </a:ext>
            </a:extLst>
          </p:cNvPr>
          <p:cNvSpPr txBox="1"/>
          <p:nvPr/>
        </p:nvSpPr>
        <p:spPr>
          <a:xfrm>
            <a:off x="755650" y="4267018"/>
            <a:ext cx="3956794" cy="1548765"/>
          </a:xfrm>
          <a:prstGeom prst="roundRect">
            <a:avLst>
              <a:gd name="adj" fmla="val 8468"/>
            </a:avLst>
          </a:prstGeom>
          <a:solidFill>
            <a:schemeClr val="bg1"/>
          </a:solidFill>
        </p:spPr>
        <p:txBody>
          <a:bodyPr wrap="square">
            <a:spAutoFit/>
          </a:bodyPr>
          <a:lstStyle/>
          <a:p>
            <a:pPr lvl="0"/>
            <a:r>
              <a:rPr lang="en-GB" dirty="0"/>
              <a:t>Jewish people believe that the laws written down in the Torah were given by God. They believe that a prophet called Moses received the laws thousands of years ago.</a:t>
            </a:r>
          </a:p>
        </p:txBody>
      </p:sp>
      <p:pic>
        <p:nvPicPr>
          <p:cNvPr id="8" name="Picture 7">
            <a:extLst>
              <a:ext uri="{FF2B5EF4-FFF2-40B4-BE49-F238E27FC236}">
                <a16:creationId xmlns:a16="http://schemas.microsoft.com/office/drawing/2014/main" id="{E18C7B4B-3326-A576-DE52-0AAEFD1672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53" t="-1644" r="-3368" b="1"/>
          <a:stretch/>
        </p:blipFill>
        <p:spPr>
          <a:xfrm>
            <a:off x="6162675" y="303565"/>
            <a:ext cx="2808188" cy="6341181"/>
          </a:xfrm>
          <a:prstGeom prst="rect">
            <a:avLst/>
          </a:prstGeom>
        </p:spPr>
      </p:pic>
      <p:sp>
        <p:nvSpPr>
          <p:cNvPr id="10" name="TextBox 9">
            <a:extLst>
              <a:ext uri="{FF2B5EF4-FFF2-40B4-BE49-F238E27FC236}">
                <a16:creationId xmlns:a16="http://schemas.microsoft.com/office/drawing/2014/main" id="{E3F89BE8-D698-C106-E4BF-2C781FD9F835}"/>
              </a:ext>
            </a:extLst>
          </p:cNvPr>
          <p:cNvSpPr txBox="1"/>
          <p:nvPr/>
        </p:nvSpPr>
        <p:spPr>
          <a:xfrm>
            <a:off x="755650" y="2042687"/>
            <a:ext cx="3198283" cy="1577340"/>
          </a:xfrm>
          <a:prstGeom prst="roundRect">
            <a:avLst>
              <a:gd name="adj" fmla="val 11487"/>
            </a:avLst>
          </a:prstGeom>
          <a:solidFill>
            <a:schemeClr val="bg1"/>
          </a:solidFill>
          <a:ln w="38100">
            <a:solidFill>
              <a:srgbClr val="F5CB4E"/>
            </a:solidFill>
          </a:ln>
        </p:spPr>
        <p:txBody>
          <a:bodyPr wrap="square">
            <a:spAutoFit/>
          </a:bodyPr>
          <a:lstStyle/>
          <a:p>
            <a:pPr lvl="0"/>
            <a:r>
              <a:rPr lang="en-GB" b="1" dirty="0"/>
              <a:t>Did You Know…?</a:t>
            </a:r>
          </a:p>
          <a:p>
            <a:pPr lvl="0"/>
            <a:endParaRPr lang="en-GB" dirty="0"/>
          </a:p>
          <a:p>
            <a:pPr lvl="0"/>
            <a:r>
              <a:rPr lang="en-GB" dirty="0"/>
              <a:t>A prophet is somebody who passes on the word of God like a messenger. </a:t>
            </a:r>
          </a:p>
        </p:txBody>
      </p:sp>
    </p:spTree>
    <p:extLst>
      <p:ext uri="{BB962C8B-B14F-4D97-AF65-F5344CB8AC3E}">
        <p14:creationId xmlns:p14="http://schemas.microsoft.com/office/powerpoint/2010/main" val="97611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64EF216-90DE-FD11-2A9A-E836C3D5E79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836" r="1080" b="1896"/>
          <a:stretch/>
        </p:blipFill>
        <p:spPr>
          <a:xfrm>
            <a:off x="457198" y="801082"/>
            <a:ext cx="8220075" cy="5600782"/>
          </a:xfrm>
          <a:prstGeom prst="roundRect">
            <a:avLst>
              <a:gd name="adj" fmla="val 2920"/>
            </a:avLst>
          </a:prstGeom>
        </p:spPr>
      </p:pic>
      <p:sp>
        <p:nvSpPr>
          <p:cNvPr id="3" name="Title 1">
            <a:extLst>
              <a:ext uri="{FF2B5EF4-FFF2-40B4-BE49-F238E27FC236}">
                <a16:creationId xmlns:a16="http://schemas.microsoft.com/office/drawing/2014/main" id="{37BA80B2-90CC-08C9-7D82-321686F1B689}"/>
              </a:ext>
            </a:extLst>
          </p:cNvPr>
          <p:cNvSpPr>
            <a:spLocks noGrp="1"/>
          </p:cNvSpPr>
          <p:nvPr>
            <p:ph type="title"/>
          </p:nvPr>
        </p:nvSpPr>
        <p:spPr>
          <a:xfrm>
            <a:off x="457198" y="438151"/>
            <a:ext cx="8220075" cy="994306"/>
          </a:xfrm>
        </p:spPr>
        <p:txBody>
          <a:bodyPr/>
          <a:lstStyle/>
          <a:p>
            <a:r>
              <a:rPr lang="en-GB" dirty="0"/>
              <a:t>The Ten Commandments</a:t>
            </a:r>
            <a:endParaRPr lang="en-US" dirty="0"/>
          </a:p>
        </p:txBody>
      </p:sp>
      <p:sp>
        <p:nvSpPr>
          <p:cNvPr id="6" name="TextBox 5">
            <a:extLst>
              <a:ext uri="{FF2B5EF4-FFF2-40B4-BE49-F238E27FC236}">
                <a16:creationId xmlns:a16="http://schemas.microsoft.com/office/drawing/2014/main" id="{49ABA27A-7DDE-51C6-2292-B963C04A2126}"/>
              </a:ext>
            </a:extLst>
          </p:cNvPr>
          <p:cNvSpPr txBox="1"/>
          <p:nvPr/>
        </p:nvSpPr>
        <p:spPr>
          <a:xfrm>
            <a:off x="755650" y="4814251"/>
            <a:ext cx="7632700" cy="1258372"/>
          </a:xfrm>
          <a:prstGeom prst="roundRect">
            <a:avLst>
              <a:gd name="adj" fmla="val 8468"/>
            </a:avLst>
          </a:prstGeom>
          <a:solidFill>
            <a:schemeClr val="bg1"/>
          </a:solidFill>
        </p:spPr>
        <p:txBody>
          <a:bodyPr wrap="square">
            <a:spAutoFit/>
          </a:bodyPr>
          <a:lstStyle/>
          <a:p>
            <a:pPr lvl="0"/>
            <a:r>
              <a:rPr lang="en-GB" dirty="0"/>
              <a:t>God asked Moses to climb to the top of a Mountain called Mount Sinai. </a:t>
            </a:r>
          </a:p>
          <a:p>
            <a:pPr lvl="0"/>
            <a:endParaRPr lang="en-GB" dirty="0"/>
          </a:p>
          <a:p>
            <a:pPr lvl="0"/>
            <a:r>
              <a:rPr lang="en-GB" dirty="0"/>
              <a:t>He gave Moses a set of ten special laws that people should follow in order to live a good life and please God.</a:t>
            </a:r>
          </a:p>
        </p:txBody>
      </p:sp>
    </p:spTree>
    <p:extLst>
      <p:ext uri="{BB962C8B-B14F-4D97-AF65-F5344CB8AC3E}">
        <p14:creationId xmlns:p14="http://schemas.microsoft.com/office/powerpoint/2010/main" val="3213977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0D11160-9DE8-7CBE-13AF-F27362D1A5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559" y="1357569"/>
            <a:ext cx="7549359" cy="5392400"/>
          </a:xfrm>
          <a:prstGeom prst="rect">
            <a:avLst/>
          </a:prstGeom>
        </p:spPr>
      </p:pic>
      <p:sp>
        <p:nvSpPr>
          <p:cNvPr id="3" name="Title 1">
            <a:extLst>
              <a:ext uri="{FF2B5EF4-FFF2-40B4-BE49-F238E27FC236}">
                <a16:creationId xmlns:a16="http://schemas.microsoft.com/office/drawing/2014/main" id="{37BA80B2-90CC-08C9-7D82-321686F1B689}"/>
              </a:ext>
            </a:extLst>
          </p:cNvPr>
          <p:cNvSpPr>
            <a:spLocks noGrp="1"/>
          </p:cNvSpPr>
          <p:nvPr>
            <p:ph type="title"/>
          </p:nvPr>
        </p:nvSpPr>
        <p:spPr>
          <a:xfrm>
            <a:off x="457198" y="438151"/>
            <a:ext cx="8220075" cy="994306"/>
          </a:xfrm>
        </p:spPr>
        <p:txBody>
          <a:bodyPr/>
          <a:lstStyle/>
          <a:p>
            <a:r>
              <a:rPr lang="en-GB" dirty="0"/>
              <a:t>The Ten Commandments</a:t>
            </a:r>
            <a:endParaRPr lang="en-US" dirty="0"/>
          </a:p>
        </p:txBody>
      </p:sp>
      <p:sp>
        <p:nvSpPr>
          <p:cNvPr id="6" name="TextBox 5">
            <a:extLst>
              <a:ext uri="{FF2B5EF4-FFF2-40B4-BE49-F238E27FC236}">
                <a16:creationId xmlns:a16="http://schemas.microsoft.com/office/drawing/2014/main" id="{49ABA27A-7DDE-51C6-2292-B963C04A2126}"/>
              </a:ext>
            </a:extLst>
          </p:cNvPr>
          <p:cNvSpPr txBox="1"/>
          <p:nvPr/>
        </p:nvSpPr>
        <p:spPr>
          <a:xfrm>
            <a:off x="6282268" y="2720526"/>
            <a:ext cx="2321982" cy="1839158"/>
          </a:xfrm>
          <a:prstGeom prst="roundRect">
            <a:avLst>
              <a:gd name="adj" fmla="val 8468"/>
            </a:avLst>
          </a:prstGeom>
          <a:solidFill>
            <a:schemeClr val="bg1"/>
          </a:solidFill>
        </p:spPr>
        <p:txBody>
          <a:bodyPr wrap="square">
            <a:spAutoFit/>
          </a:bodyPr>
          <a:lstStyle/>
          <a:p>
            <a:pPr lvl="0"/>
            <a:r>
              <a:rPr lang="en-GB" dirty="0"/>
              <a:t>These ten laws were written in stone and God asked Moses to teach them to all of the Jewish people. </a:t>
            </a:r>
          </a:p>
        </p:txBody>
      </p:sp>
    </p:spTree>
    <p:extLst>
      <p:ext uri="{BB962C8B-B14F-4D97-AF65-F5344CB8AC3E}">
        <p14:creationId xmlns:p14="http://schemas.microsoft.com/office/powerpoint/2010/main" val="4116281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7BA80B2-90CC-08C9-7D82-321686F1B689}"/>
              </a:ext>
            </a:extLst>
          </p:cNvPr>
          <p:cNvSpPr>
            <a:spLocks noGrp="1"/>
          </p:cNvSpPr>
          <p:nvPr>
            <p:ph type="title"/>
          </p:nvPr>
        </p:nvSpPr>
        <p:spPr>
          <a:xfrm>
            <a:off x="457198" y="438151"/>
            <a:ext cx="8220075" cy="994306"/>
          </a:xfrm>
        </p:spPr>
        <p:txBody>
          <a:bodyPr/>
          <a:lstStyle/>
          <a:p>
            <a:r>
              <a:rPr lang="en-GB" dirty="0"/>
              <a:t>The Torah</a:t>
            </a:r>
            <a:endParaRPr lang="en-US" dirty="0"/>
          </a:p>
        </p:txBody>
      </p:sp>
      <p:pic>
        <p:nvPicPr>
          <p:cNvPr id="5" name="Picture 4">
            <a:extLst>
              <a:ext uri="{FF2B5EF4-FFF2-40B4-BE49-F238E27FC236}">
                <a16:creationId xmlns:a16="http://schemas.microsoft.com/office/drawing/2014/main" id="{0908F786-CE5F-CC8E-34DB-54A491165D9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1880"/>
          <a:stretch/>
        </p:blipFill>
        <p:spPr>
          <a:xfrm>
            <a:off x="93134" y="936971"/>
            <a:ext cx="8756650" cy="5457477"/>
          </a:xfrm>
          <a:prstGeom prst="rect">
            <a:avLst/>
          </a:prstGeom>
        </p:spPr>
      </p:pic>
      <p:sp>
        <p:nvSpPr>
          <p:cNvPr id="6" name="TextBox 5">
            <a:extLst>
              <a:ext uri="{FF2B5EF4-FFF2-40B4-BE49-F238E27FC236}">
                <a16:creationId xmlns:a16="http://schemas.microsoft.com/office/drawing/2014/main" id="{49ABA27A-7DDE-51C6-2292-B963C04A2126}"/>
              </a:ext>
            </a:extLst>
          </p:cNvPr>
          <p:cNvSpPr txBox="1"/>
          <p:nvPr/>
        </p:nvSpPr>
        <p:spPr>
          <a:xfrm>
            <a:off x="750885" y="5124847"/>
            <a:ext cx="7632700" cy="967978"/>
          </a:xfrm>
          <a:prstGeom prst="roundRect">
            <a:avLst>
              <a:gd name="adj" fmla="val 8468"/>
            </a:avLst>
          </a:prstGeom>
          <a:solidFill>
            <a:schemeClr val="bg1"/>
          </a:solidFill>
        </p:spPr>
        <p:txBody>
          <a:bodyPr wrap="square">
            <a:spAutoFit/>
          </a:bodyPr>
          <a:lstStyle/>
          <a:p>
            <a:pPr lvl="0"/>
            <a:r>
              <a:rPr lang="en-GB" dirty="0"/>
              <a:t>The Torah is very special to Jewish people as it includes all of the instructions that God gave to Moses. Jewish people today use the Torah to help guide them in their lives.</a:t>
            </a:r>
          </a:p>
        </p:txBody>
      </p:sp>
    </p:spTree>
    <p:extLst>
      <p:ext uri="{BB962C8B-B14F-4D97-AF65-F5344CB8AC3E}">
        <p14:creationId xmlns:p14="http://schemas.microsoft.com/office/powerpoint/2010/main" val="10475302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7" presetClass="entr" presetSubtype="0" fill="hold" grpId="1"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7BA80B2-90CC-08C9-7D82-321686F1B689}"/>
              </a:ext>
            </a:extLst>
          </p:cNvPr>
          <p:cNvSpPr>
            <a:spLocks noGrp="1"/>
          </p:cNvSpPr>
          <p:nvPr>
            <p:ph type="title"/>
          </p:nvPr>
        </p:nvSpPr>
        <p:spPr>
          <a:xfrm>
            <a:off x="457198" y="438151"/>
            <a:ext cx="8220075" cy="994306"/>
          </a:xfrm>
        </p:spPr>
        <p:txBody>
          <a:bodyPr/>
          <a:lstStyle/>
          <a:p>
            <a:r>
              <a:rPr lang="en-GB" dirty="0"/>
              <a:t>The </a:t>
            </a:r>
            <a:r>
              <a:rPr lang="en-GB" dirty="0" err="1"/>
              <a:t>Sefer</a:t>
            </a:r>
            <a:r>
              <a:rPr lang="en-GB" dirty="0"/>
              <a:t> Torah</a:t>
            </a:r>
            <a:endParaRPr lang="en-US" dirty="0"/>
          </a:p>
        </p:txBody>
      </p:sp>
      <p:sp>
        <p:nvSpPr>
          <p:cNvPr id="6" name="TextBox 5">
            <a:extLst>
              <a:ext uri="{FF2B5EF4-FFF2-40B4-BE49-F238E27FC236}">
                <a16:creationId xmlns:a16="http://schemas.microsoft.com/office/drawing/2014/main" id="{49ABA27A-7DDE-51C6-2292-B963C04A2126}"/>
              </a:ext>
            </a:extLst>
          </p:cNvPr>
          <p:cNvSpPr txBox="1"/>
          <p:nvPr/>
        </p:nvSpPr>
        <p:spPr>
          <a:xfrm>
            <a:off x="4711369" y="4253667"/>
            <a:ext cx="3462868" cy="1839158"/>
          </a:xfrm>
          <a:prstGeom prst="roundRect">
            <a:avLst>
              <a:gd name="adj" fmla="val 8468"/>
            </a:avLst>
          </a:prstGeom>
          <a:solidFill>
            <a:schemeClr val="bg1"/>
          </a:solidFill>
        </p:spPr>
        <p:txBody>
          <a:bodyPr wrap="square">
            <a:spAutoFit/>
          </a:bodyPr>
          <a:lstStyle/>
          <a:p>
            <a:pPr lvl="0"/>
            <a:r>
              <a:rPr lang="en-GB" dirty="0"/>
              <a:t>Every synagogue (Jewish holy building) has a </a:t>
            </a:r>
            <a:r>
              <a:rPr lang="en-GB" dirty="0" err="1"/>
              <a:t>Sefer</a:t>
            </a:r>
            <a:r>
              <a:rPr lang="en-GB" dirty="0"/>
              <a:t> Torah.</a:t>
            </a:r>
          </a:p>
          <a:p>
            <a:pPr lvl="0"/>
            <a:endParaRPr lang="en-GB" dirty="0"/>
          </a:p>
          <a:p>
            <a:pPr lvl="0"/>
            <a:r>
              <a:rPr lang="en-GB" dirty="0"/>
              <a:t>This is a Torah written out by a specially trained scribe onto a special scroll.</a:t>
            </a:r>
          </a:p>
        </p:txBody>
      </p:sp>
      <p:pic>
        <p:nvPicPr>
          <p:cNvPr id="4" name="Picture 3">
            <a:extLst>
              <a:ext uri="{FF2B5EF4-FFF2-40B4-BE49-F238E27FC236}">
                <a16:creationId xmlns:a16="http://schemas.microsoft.com/office/drawing/2014/main" id="{2A12BA72-DA1B-6DF4-F2F3-8E0F8E784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052" y="1159932"/>
            <a:ext cx="3702282" cy="5522909"/>
          </a:xfrm>
          <a:prstGeom prst="rect">
            <a:avLst/>
          </a:prstGeom>
        </p:spPr>
      </p:pic>
      <p:pic>
        <p:nvPicPr>
          <p:cNvPr id="8" name="Picture 7">
            <a:extLst>
              <a:ext uri="{FF2B5EF4-FFF2-40B4-BE49-F238E27FC236}">
                <a16:creationId xmlns:a16="http://schemas.microsoft.com/office/drawing/2014/main" id="{BA9F0D07-77DC-435A-4277-8C010F49AE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5646" y="2159387"/>
            <a:ext cx="4166718" cy="1591348"/>
          </a:xfrm>
          <a:prstGeom prst="rect">
            <a:avLst/>
          </a:prstGeom>
        </p:spPr>
      </p:pic>
    </p:spTree>
    <p:extLst>
      <p:ext uri="{BB962C8B-B14F-4D97-AF65-F5344CB8AC3E}">
        <p14:creationId xmlns:p14="http://schemas.microsoft.com/office/powerpoint/2010/main" val="2027491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
                                          </p:val>
                                        </p:tav>
                                        <p:tav tm="100000">
                                          <p:val>
                                            <p:strVal val="#ppt_x"/>
                                          </p:val>
                                        </p:tav>
                                      </p:tavLst>
                                    </p:anim>
                                    <p:anim calcmode="lin" valueType="num">
                                      <p:cBhvr>
                                        <p:cTn id="2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7BA80B2-90CC-08C9-7D82-321686F1B689}"/>
              </a:ext>
            </a:extLst>
          </p:cNvPr>
          <p:cNvSpPr>
            <a:spLocks noGrp="1"/>
          </p:cNvSpPr>
          <p:nvPr>
            <p:ph type="title"/>
          </p:nvPr>
        </p:nvSpPr>
        <p:spPr>
          <a:xfrm>
            <a:off x="457198" y="438151"/>
            <a:ext cx="8220075" cy="994306"/>
          </a:xfrm>
        </p:spPr>
        <p:txBody>
          <a:bodyPr/>
          <a:lstStyle/>
          <a:p>
            <a:r>
              <a:rPr lang="en-GB" dirty="0"/>
              <a:t>The </a:t>
            </a:r>
            <a:r>
              <a:rPr lang="en-GB" dirty="0" err="1"/>
              <a:t>Sefer</a:t>
            </a:r>
            <a:r>
              <a:rPr lang="en-GB" dirty="0"/>
              <a:t> Torah</a:t>
            </a:r>
            <a:endParaRPr lang="en-US" dirty="0"/>
          </a:p>
        </p:txBody>
      </p:sp>
      <p:pic>
        <p:nvPicPr>
          <p:cNvPr id="5" name="Picture 4">
            <a:extLst>
              <a:ext uri="{FF2B5EF4-FFF2-40B4-BE49-F238E27FC236}">
                <a16:creationId xmlns:a16="http://schemas.microsoft.com/office/drawing/2014/main" id="{3DA454AB-9F63-F822-9116-D8550D4A52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650" y="1670050"/>
            <a:ext cx="7632700" cy="4451192"/>
          </a:xfrm>
          <a:prstGeom prst="rect">
            <a:avLst/>
          </a:prstGeom>
        </p:spPr>
      </p:pic>
      <p:sp>
        <p:nvSpPr>
          <p:cNvPr id="6" name="TextBox 5">
            <a:extLst>
              <a:ext uri="{FF2B5EF4-FFF2-40B4-BE49-F238E27FC236}">
                <a16:creationId xmlns:a16="http://schemas.microsoft.com/office/drawing/2014/main" id="{49ABA27A-7DDE-51C6-2292-B963C04A2126}"/>
              </a:ext>
            </a:extLst>
          </p:cNvPr>
          <p:cNvSpPr txBox="1"/>
          <p:nvPr/>
        </p:nvSpPr>
        <p:spPr>
          <a:xfrm>
            <a:off x="5490633" y="1511684"/>
            <a:ext cx="3113617" cy="2419945"/>
          </a:xfrm>
          <a:prstGeom prst="roundRect">
            <a:avLst>
              <a:gd name="adj" fmla="val 8468"/>
            </a:avLst>
          </a:prstGeom>
          <a:solidFill>
            <a:schemeClr val="bg1"/>
          </a:solidFill>
        </p:spPr>
        <p:txBody>
          <a:bodyPr wrap="square">
            <a:spAutoFit/>
          </a:bodyPr>
          <a:lstStyle/>
          <a:p>
            <a:pPr lvl="0"/>
            <a:r>
              <a:rPr lang="en-GB" dirty="0"/>
              <a:t>The </a:t>
            </a:r>
            <a:r>
              <a:rPr lang="en-GB" dirty="0" err="1"/>
              <a:t>Sefer</a:t>
            </a:r>
            <a:r>
              <a:rPr lang="en-GB" dirty="0"/>
              <a:t> Torah is treated with great respect. It is not allowed to be touched by human hands. </a:t>
            </a:r>
          </a:p>
          <a:p>
            <a:pPr lvl="0"/>
            <a:endParaRPr lang="en-GB" dirty="0"/>
          </a:p>
          <a:p>
            <a:pPr lvl="0"/>
            <a:r>
              <a:rPr lang="en-GB" dirty="0"/>
              <a:t>When it is being read, a special stick called a yad is used to point to the words.</a:t>
            </a:r>
          </a:p>
        </p:txBody>
      </p:sp>
    </p:spTree>
    <p:extLst>
      <p:ext uri="{BB962C8B-B14F-4D97-AF65-F5344CB8AC3E}">
        <p14:creationId xmlns:p14="http://schemas.microsoft.com/office/powerpoint/2010/main" val="1124887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7922-80F8-AB47-020F-740BEEC1BCBB}"/>
              </a:ext>
            </a:extLst>
          </p:cNvPr>
          <p:cNvSpPr>
            <a:spLocks noGrp="1"/>
          </p:cNvSpPr>
          <p:nvPr>
            <p:ph type="title"/>
          </p:nvPr>
        </p:nvSpPr>
        <p:spPr/>
        <p:txBody>
          <a:bodyPr/>
          <a:lstStyle/>
          <a:p>
            <a:endParaRPr lang="en-US"/>
          </a:p>
        </p:txBody>
      </p:sp>
      <p:sp>
        <p:nvSpPr>
          <p:cNvPr id="6" name="Title 1">
            <a:extLst>
              <a:ext uri="{FF2B5EF4-FFF2-40B4-BE49-F238E27FC236}">
                <a16:creationId xmlns:a16="http://schemas.microsoft.com/office/drawing/2014/main" id="{8C88D93E-A84E-ED75-48D5-ACCD0AEFAE8A}"/>
              </a:ext>
            </a:extLst>
          </p:cNvPr>
          <p:cNvSpPr txBox="1">
            <a:spLocks/>
          </p:cNvSpPr>
          <p:nvPr/>
        </p:nvSpPr>
        <p:spPr>
          <a:xfrm>
            <a:off x="457198" y="438151"/>
            <a:ext cx="8220075" cy="994306"/>
          </a:xfrm>
          <a:prstGeom prst="roundRect">
            <a:avLst>
              <a:gd name="adj" fmla="val 9641"/>
            </a:avLst>
          </a:prstGeom>
          <a:solidFill>
            <a:schemeClr val="bg1"/>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3600" b="1" kern="1200">
                <a:solidFill>
                  <a:srgbClr val="1C1C1C"/>
                </a:solidFill>
                <a:latin typeface="Twinkl" pitchFamily="2" charset="0"/>
                <a:ea typeface="+mj-ea"/>
                <a:cs typeface="+mj-cs"/>
              </a:defRPr>
            </a:lvl1pPr>
          </a:lstStyle>
          <a:p>
            <a:r>
              <a:rPr lang="en-GB"/>
              <a:t>The Importance of the Torah</a:t>
            </a:r>
            <a:endParaRPr lang="en-US" dirty="0"/>
          </a:p>
        </p:txBody>
      </p:sp>
      <p:sp>
        <p:nvSpPr>
          <p:cNvPr id="7" name="TextBox 6">
            <a:extLst>
              <a:ext uri="{FF2B5EF4-FFF2-40B4-BE49-F238E27FC236}">
                <a16:creationId xmlns:a16="http://schemas.microsoft.com/office/drawing/2014/main" id="{13FB6DD2-62E4-5BDA-2032-72533130C79A}"/>
              </a:ext>
            </a:extLst>
          </p:cNvPr>
          <p:cNvSpPr txBox="1"/>
          <p:nvPr/>
        </p:nvSpPr>
        <p:spPr>
          <a:xfrm>
            <a:off x="539750" y="1907584"/>
            <a:ext cx="8064500" cy="677585"/>
          </a:xfrm>
          <a:prstGeom prst="roundRect">
            <a:avLst>
              <a:gd name="adj" fmla="val 8468"/>
            </a:avLst>
          </a:prstGeom>
          <a:solidFill>
            <a:schemeClr val="bg1"/>
          </a:solidFill>
        </p:spPr>
        <p:txBody>
          <a:bodyPr wrap="square">
            <a:spAutoFit/>
          </a:bodyPr>
          <a:lstStyle/>
          <a:p>
            <a:pPr lvl="0"/>
            <a:r>
              <a:rPr lang="en-GB" dirty="0"/>
              <a:t>The Torah is read in the synagogue every week. It is a very great honour to be asked to read from the Torah.  </a:t>
            </a:r>
          </a:p>
        </p:txBody>
      </p:sp>
      <p:pic>
        <p:nvPicPr>
          <p:cNvPr id="8" name="Picture 7">
            <a:extLst>
              <a:ext uri="{FF2B5EF4-FFF2-40B4-BE49-F238E27FC236}">
                <a16:creationId xmlns:a16="http://schemas.microsoft.com/office/drawing/2014/main" id="{A14662B2-7589-FAFC-56F4-E627A16436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1210" y="2660092"/>
            <a:ext cx="4354687" cy="4079374"/>
          </a:xfrm>
          <a:prstGeom prst="roundRect">
            <a:avLst>
              <a:gd name="adj" fmla="val 3177"/>
            </a:avLst>
          </a:prstGeom>
          <a:noFill/>
        </p:spPr>
      </p:pic>
      <p:sp>
        <p:nvSpPr>
          <p:cNvPr id="9" name="TextBox 8">
            <a:extLst>
              <a:ext uri="{FF2B5EF4-FFF2-40B4-BE49-F238E27FC236}">
                <a16:creationId xmlns:a16="http://schemas.microsoft.com/office/drawing/2014/main" id="{BD105738-20CB-2B72-74BA-18F2E69F1251}"/>
              </a:ext>
            </a:extLst>
          </p:cNvPr>
          <p:cNvSpPr txBox="1"/>
          <p:nvPr/>
        </p:nvSpPr>
        <p:spPr>
          <a:xfrm>
            <a:off x="2936346" y="3911109"/>
            <a:ext cx="3198283" cy="1577340"/>
          </a:xfrm>
          <a:prstGeom prst="roundRect">
            <a:avLst>
              <a:gd name="adj" fmla="val 11487"/>
            </a:avLst>
          </a:prstGeom>
          <a:solidFill>
            <a:schemeClr val="bg1"/>
          </a:solidFill>
          <a:ln w="38100">
            <a:solidFill>
              <a:srgbClr val="F5CB4E"/>
            </a:solidFill>
          </a:ln>
        </p:spPr>
        <p:txBody>
          <a:bodyPr wrap="square">
            <a:spAutoFit/>
          </a:bodyPr>
          <a:lstStyle/>
          <a:p>
            <a:pPr lvl="0"/>
            <a:r>
              <a:rPr lang="en-GB" b="1" dirty="0"/>
              <a:t>Did You Know…?</a:t>
            </a:r>
          </a:p>
          <a:p>
            <a:pPr lvl="0"/>
            <a:endParaRPr lang="en-GB" dirty="0"/>
          </a:p>
          <a:p>
            <a:pPr lvl="0"/>
            <a:r>
              <a:rPr lang="en-GB" dirty="0"/>
              <a:t>There are </a:t>
            </a:r>
            <a:r>
              <a:rPr lang="en-GB" dirty="0">
                <a:solidFill>
                  <a:schemeClr val="dk1"/>
                </a:solidFill>
                <a:highlight>
                  <a:srgbClr val="FFFFFF"/>
                </a:highlight>
              </a:rPr>
              <a:t>304,805 letters in a Torah scroll and it takes around a year to write!</a:t>
            </a:r>
            <a:endParaRPr lang="en-GB" dirty="0"/>
          </a:p>
        </p:txBody>
      </p:sp>
    </p:spTree>
    <p:extLst>
      <p:ext uri="{BB962C8B-B14F-4D97-AF65-F5344CB8AC3E}">
        <p14:creationId xmlns:p14="http://schemas.microsoft.com/office/powerpoint/2010/main" val="1177692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904F-E90B-83AA-ABA4-2A9F8BD2382D}"/>
              </a:ext>
            </a:extLst>
          </p:cNvPr>
          <p:cNvSpPr>
            <a:spLocks noGrp="1"/>
          </p:cNvSpPr>
          <p:nvPr>
            <p:ph type="title"/>
          </p:nvPr>
        </p:nvSpPr>
        <p:spPr/>
        <p:txBody>
          <a:bodyPr/>
          <a:lstStyle/>
          <a:p>
            <a:r>
              <a:rPr lang="en-GB" dirty="0"/>
              <a:t>The Ark</a:t>
            </a:r>
            <a:endParaRPr lang="en-US" dirty="0"/>
          </a:p>
        </p:txBody>
      </p:sp>
      <p:sp>
        <p:nvSpPr>
          <p:cNvPr id="6" name="TextBox 5">
            <a:extLst>
              <a:ext uri="{FF2B5EF4-FFF2-40B4-BE49-F238E27FC236}">
                <a16:creationId xmlns:a16="http://schemas.microsoft.com/office/drawing/2014/main" id="{039B4AE9-7C4E-DC6E-8024-526288F0F247}"/>
              </a:ext>
            </a:extLst>
          </p:cNvPr>
          <p:cNvSpPr txBox="1"/>
          <p:nvPr/>
        </p:nvSpPr>
        <p:spPr>
          <a:xfrm>
            <a:off x="539750" y="2726174"/>
            <a:ext cx="2660650" cy="2129552"/>
          </a:xfrm>
          <a:prstGeom prst="roundRect">
            <a:avLst>
              <a:gd name="adj" fmla="val 8468"/>
            </a:avLst>
          </a:prstGeom>
          <a:solidFill>
            <a:schemeClr val="bg1"/>
          </a:solidFill>
        </p:spPr>
        <p:txBody>
          <a:bodyPr wrap="square">
            <a:spAutoFit/>
          </a:bodyPr>
          <a:lstStyle/>
          <a:p>
            <a:pPr lvl="0"/>
            <a:r>
              <a:rPr lang="en-GB" dirty="0"/>
              <a:t>When the Torah is not being read, it is kept in a special cupboard at the front of the synagogue. This cupboard is called an ark. </a:t>
            </a:r>
          </a:p>
        </p:txBody>
      </p:sp>
      <p:pic>
        <p:nvPicPr>
          <p:cNvPr id="4" name="Picture 3">
            <a:extLst>
              <a:ext uri="{FF2B5EF4-FFF2-40B4-BE49-F238E27FC236}">
                <a16:creationId xmlns:a16="http://schemas.microsoft.com/office/drawing/2014/main" id="{D8DB1D8D-7886-219D-1477-61FEAFC902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7754" y="27801"/>
            <a:ext cx="5175779" cy="7318091"/>
          </a:xfrm>
          <a:prstGeom prst="rect">
            <a:avLst/>
          </a:prstGeom>
        </p:spPr>
      </p:pic>
      <p:pic>
        <p:nvPicPr>
          <p:cNvPr id="9" name="Picture 8">
            <a:extLst>
              <a:ext uri="{FF2B5EF4-FFF2-40B4-BE49-F238E27FC236}">
                <a16:creationId xmlns:a16="http://schemas.microsoft.com/office/drawing/2014/main" id="{C18FC4BA-1845-B788-3E85-E85DC8A6E4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65827" y="2543175"/>
            <a:ext cx="2006600" cy="2495550"/>
          </a:xfrm>
          <a:prstGeom prst="rect">
            <a:avLst/>
          </a:prstGeom>
        </p:spPr>
      </p:pic>
    </p:spTree>
    <p:extLst>
      <p:ext uri="{BB962C8B-B14F-4D97-AF65-F5344CB8AC3E}">
        <p14:creationId xmlns:p14="http://schemas.microsoft.com/office/powerpoint/2010/main" val="960708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23" presetClass="entr" presetSubtype="16" fill="hold" nodeType="withEffect">
                                  <p:stCondLst>
                                    <p:cond delay="10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41F040-1AEC-777A-75A2-68236E028DE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00" r="191" b="1748"/>
          <a:stretch/>
        </p:blipFill>
        <p:spPr>
          <a:xfrm>
            <a:off x="457198" y="777775"/>
            <a:ext cx="8226423" cy="5620418"/>
          </a:xfrm>
          <a:prstGeom prst="roundRect">
            <a:avLst>
              <a:gd name="adj" fmla="val 2212"/>
            </a:avLst>
          </a:prstGeom>
        </p:spPr>
      </p:pic>
      <p:sp>
        <p:nvSpPr>
          <p:cNvPr id="3" name="Title 1">
            <a:extLst>
              <a:ext uri="{FF2B5EF4-FFF2-40B4-BE49-F238E27FC236}">
                <a16:creationId xmlns:a16="http://schemas.microsoft.com/office/drawing/2014/main" id="{37BA80B2-90CC-08C9-7D82-321686F1B689}"/>
              </a:ext>
            </a:extLst>
          </p:cNvPr>
          <p:cNvSpPr>
            <a:spLocks noGrp="1"/>
          </p:cNvSpPr>
          <p:nvPr>
            <p:ph type="title"/>
          </p:nvPr>
        </p:nvSpPr>
        <p:spPr>
          <a:xfrm>
            <a:off x="457198" y="438151"/>
            <a:ext cx="8220075" cy="994306"/>
          </a:xfrm>
        </p:spPr>
        <p:txBody>
          <a:bodyPr/>
          <a:lstStyle/>
          <a:p>
            <a:r>
              <a:rPr lang="en-GB" dirty="0"/>
              <a:t>Shavuot</a:t>
            </a:r>
            <a:endParaRPr lang="en-US" dirty="0"/>
          </a:p>
        </p:txBody>
      </p:sp>
      <p:sp>
        <p:nvSpPr>
          <p:cNvPr id="6" name="TextBox 5">
            <a:extLst>
              <a:ext uri="{FF2B5EF4-FFF2-40B4-BE49-F238E27FC236}">
                <a16:creationId xmlns:a16="http://schemas.microsoft.com/office/drawing/2014/main" id="{49ABA27A-7DDE-51C6-2292-B963C04A2126}"/>
              </a:ext>
            </a:extLst>
          </p:cNvPr>
          <p:cNvSpPr txBox="1"/>
          <p:nvPr/>
        </p:nvSpPr>
        <p:spPr>
          <a:xfrm>
            <a:off x="539749" y="1588233"/>
            <a:ext cx="3016251" cy="4655582"/>
          </a:xfrm>
          <a:prstGeom prst="roundRect">
            <a:avLst>
              <a:gd name="adj" fmla="val 8468"/>
            </a:avLst>
          </a:prstGeom>
          <a:solidFill>
            <a:schemeClr val="bg1"/>
          </a:solidFill>
        </p:spPr>
        <p:txBody>
          <a:bodyPr wrap="square">
            <a:spAutoFit/>
          </a:bodyPr>
          <a:lstStyle/>
          <a:p>
            <a:pPr lvl="0"/>
            <a:r>
              <a:rPr lang="en-GB" dirty="0"/>
              <a:t>Shavuot is a Jewish festival held in late Spring when Jewish people remember Moses receiving God’s instructions on Mount Sinai.</a:t>
            </a:r>
          </a:p>
          <a:p>
            <a:pPr lvl="0"/>
            <a:endParaRPr lang="en-GB" dirty="0"/>
          </a:p>
          <a:p>
            <a:pPr lvl="0"/>
            <a:r>
              <a:rPr lang="en-GB" dirty="0"/>
              <a:t>At this special time, Jewish people will listen to readings from the Torah, attend synagogues and gather with their families. </a:t>
            </a:r>
          </a:p>
          <a:p>
            <a:pPr lvl="0"/>
            <a:endParaRPr lang="en-GB" dirty="0"/>
          </a:p>
          <a:p>
            <a:pPr lvl="0"/>
            <a:r>
              <a:rPr lang="en-GB" dirty="0"/>
              <a:t>Synagogues are decorated with flowers and plants. </a:t>
            </a:r>
          </a:p>
        </p:txBody>
      </p:sp>
    </p:spTree>
    <p:extLst>
      <p:ext uri="{BB962C8B-B14F-4D97-AF65-F5344CB8AC3E}">
        <p14:creationId xmlns:p14="http://schemas.microsoft.com/office/powerpoint/2010/main" val="18502601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8893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 id="{AEAE8EFC-84E1-44A5-B19D-1CAE340B02B6}" vid="{010B92F8-2E9D-4993-ABC6-5071BBCC9E2D}"/>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id="{AEAE8EFC-84E1-44A5-B19D-1CAE340B02B6}" vid="{1AD28E7D-A90E-4DFD-B834-C66F360CCA3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823</TotalTime>
  <Words>417</Words>
  <Application>Microsoft Office PowerPoint</Application>
  <PresentationFormat>On-screen Show (4:3)</PresentationFormat>
  <Paragraphs>40</Paragraphs>
  <Slides>14</Slides>
  <Notes>0</Notes>
  <HiddenSlides>1</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Twinkl</vt:lpstr>
      <vt:lpstr>Roboto</vt:lpstr>
      <vt:lpstr>Arial</vt:lpstr>
      <vt:lpstr>Calibri</vt:lpstr>
      <vt:lpstr>Slide Layouts</vt:lpstr>
      <vt:lpstr>Disclaimers/Guidance</vt:lpstr>
      <vt:lpstr>PowerPoint Presentation</vt:lpstr>
      <vt:lpstr>PowerPoint Presentation</vt:lpstr>
      <vt:lpstr>PowerPoint Presentation</vt:lpstr>
      <vt:lpstr>PowerPoint Presentation</vt:lpstr>
      <vt:lpstr>Moses</vt:lpstr>
      <vt:lpstr>The Ten Commandments</vt:lpstr>
      <vt:lpstr>The Ten Commandments</vt:lpstr>
      <vt:lpstr>The Torah</vt:lpstr>
      <vt:lpstr>The Sefer Torah</vt:lpstr>
      <vt:lpstr>The Sefer Torah</vt:lpstr>
      <vt:lpstr>PowerPoint Presentation</vt:lpstr>
      <vt:lpstr>The Ark</vt:lpstr>
      <vt:lpstr>Shavuot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Marcin Siebert</dc:creator>
  <cp:lastModifiedBy>Tarjinder Momi</cp:lastModifiedBy>
  <cp:revision>29</cp:revision>
  <dcterms:created xsi:type="dcterms:W3CDTF">2022-06-17T13:40:54Z</dcterms:created>
  <dcterms:modified xsi:type="dcterms:W3CDTF">2022-07-12T14:32:01Z</dcterms:modified>
</cp:coreProperties>
</file>