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9" r:id="rId1"/>
  </p:sldMasterIdLst>
  <p:notesMasterIdLst>
    <p:notesMasterId r:id="rId21"/>
  </p:notesMasterIdLst>
  <p:sldIdLst>
    <p:sldId id="259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92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E69FA54-6877-4B68-99F4-5C3EF0CC0CAC}">
  <a:tblStyle styleId="{9E69FA54-6877-4B68-99F4-5C3EF0CC0CA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2d01b574a3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2d01b574a3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2d01b574a39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2d01b574a39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2d0320dc8b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2d0320dc8b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28f537433f5_0_8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28f537433f5_0_8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2d26aca924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g2d26aca924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2d0320dc8b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2d0320dc8b7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g2d04a99c15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7" name="Google Shape;967;g2d04a99c15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g2d0320dc8b7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8" name="Google Shape;978;g2d0320dc8b7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g2dc4e2c4a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8" name="Google Shape;988;g2dc4e2c4a2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2da02c42281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" name="Google Shape;1002;g2da02c42281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28f537433f5_0_8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28f537433f5_0_8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2da02c42281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2da02c42281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2dc4e2c4a2c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2dc4e2c4a2c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28f537433f5_0_9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g28f537433f5_0_9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g2d01b574a39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" name="Google Shape;1071;g2d01b574a39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g2dc4e2c4a2c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1" name="Google Shape;1081;g2dc4e2c4a2c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g2d01b574a39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3" name="Google Shape;1093;g2d01b574a39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g2d0320dc8b7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1" name="Google Shape;1111;g2d0320dc8b7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g279955a40ae_0_8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9" name="Google Shape;1309;g279955a40ae_0_8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24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4.png"/><Relationship Id="rId5" Type="http://schemas.openxmlformats.org/officeDocument/2006/relationships/image" Target="../media/image27.png"/><Relationship Id="rId10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8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8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1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1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1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1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1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1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1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1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1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Art and design">
  <p:cSld name="Title Slide 2_1">
    <p:bg>
      <p:bgPr>
        <a:solidFill>
          <a:srgbClr val="BEF2BD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" name="Google Shape;15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5">
            <a:alphaModFix/>
          </a:blip>
          <a:srcRect l="6209" r="6209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Biology">
  <p:cSld name="Title Slide 2_1_1_1_1_1_1_1">
    <p:bg>
      <p:bgPr>
        <a:solidFill>
          <a:srgbClr val="BEF2BD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" name="Google Shape;25;p3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26" name="Google Shape;26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Chemistry">
  <p:cSld name="Title Slide 2_1_1_1_1_1_1_1_1_1">
    <p:bg>
      <p:bgPr>
        <a:solidFill>
          <a:srgbClr val="BEF2BD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" name="Google Shape;32;p4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5" name="Google Shape;35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Citizenship">
  <p:cSld name="Title Slide 2_1_1_1_1_1_1_1_1_1_1_5">
    <p:bg>
      <p:bgPr>
        <a:solidFill>
          <a:srgbClr val="BEF2BD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41" name="Google Shape;4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3" name="Google Shape;43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4" name="Google Shape;44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45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6" name="Google Shape;4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Computing">
  <p:cSld name="Title Slide 2_1_1_1_1_1_1_1_1_1_1_3">
    <p:bg>
      <p:bgPr>
        <a:solidFill>
          <a:srgbClr val="BEF2BD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Computing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" name="Google Shape;51;p6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52" name="Google Shape;5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54" name="Google Shape;54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5" name="Google Shape;55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Design and technology">
  <p:cSld name="Title Slide 2_1_1_1_1_1_1_1_1_1_1_2">
    <p:bg>
      <p:bgPr>
        <a:solidFill>
          <a:srgbClr val="BEF2BD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" name="Google Shape;62;p7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63" name="Google Shape;6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65" name="Google Shape;65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6" name="Google Shape;66;p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English">
  <p:cSld name="Title Slide 2_1_2">
    <p:bg>
      <p:bgPr>
        <a:solidFill>
          <a:srgbClr val="BEF2BD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74" name="Google Shape;7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French">
  <p:cSld name="Title Slide 2_1_1_1_1_1_1_1_1_1_1_1">
    <p:bg>
      <p:bgPr>
        <a:solidFill>
          <a:srgbClr val="BEF2BD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French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" name="Google Shape;81;p9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82" name="Google Shape;8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4" name="Google Shape;84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5" name="Google Shape;85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7" name="Google Shape;8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Geography">
  <p:cSld name="Title Slide 2_1_1_1">
    <p:bg>
      <p:bgPr>
        <a:solidFill>
          <a:srgbClr val="BEF2BD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Geography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0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94" name="Google Shape;94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German">
  <p:cSld name="Title Slide 2_1_1_1_1_1_1_1_1_1_1_1_1">
    <p:bg>
      <p:bgPr>
        <a:solidFill>
          <a:srgbClr val="BEF2BD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German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" name="Google Shape;100;p11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01" name="Google Shape;10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3" name="Google Shape;103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4" name="Google Shape;104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" name="Google Shape;106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History">
  <p:cSld name="Title Slide 2_1_1_1_1_2">
    <p:bg>
      <p:bgPr>
        <a:solidFill>
          <a:srgbClr val="BEF2BD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12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12" name="Google Shape;11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14" name="Google Shape;114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5" name="Google Shape;115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17" name="Google Shape;117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Maths">
  <p:cSld name="Title Slide 2_1_1_2">
    <p:bg>
      <p:bgPr>
        <a:solidFill>
          <a:srgbClr val="BEF2BD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" name="Google Shape;122;p13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23" name="Google Shape;12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25" name="Google Shape;125;p13"/>
          <p:cNvPicPr preferRelativeResize="0"/>
          <p:nvPr/>
        </p:nvPicPr>
        <p:blipFill rotWithShape="1">
          <a:blip r:embed="rId4">
            <a:alphaModFix/>
          </a:blip>
          <a:srcRect l="6209" r="6209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Music">
  <p:cSld name="Title Slide 2_1_1_1_1_1">
    <p:bg>
      <p:bgPr>
        <a:solidFill>
          <a:srgbClr val="BEF2BD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14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31" name="Google Shape;13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33" name="Google Shape;133;p14"/>
          <p:cNvPicPr preferRelativeResize="0"/>
          <p:nvPr/>
        </p:nvPicPr>
        <p:blipFill rotWithShape="1">
          <a:blip r:embed="rId4">
            <a:alphaModFix/>
          </a:blip>
          <a:srcRect l="6209" r="6209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Physical education">
  <p:cSld name="Title Slide 2_1_1_1_1_1_1_1_1_1_1_1_1_2">
    <p:bg>
      <p:bgPr>
        <a:solidFill>
          <a:srgbClr val="BEF2BD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" name="Google Shape;138;p15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39" name="Google Shape;13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1" name="Google Shape;141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2" name="Google Shape;142;p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Physics">
  <p:cSld name="Title Slide 2_1_1_1_1_1_1_1_1_2">
    <p:bg>
      <p:bgPr>
        <a:solidFill>
          <a:srgbClr val="BEF2BD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16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50" name="Google Shape;15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52" name="Google Shape;152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3" name="Google Shape;153;p1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55" name="Google Shape;155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Relationships and health education">
  <p:cSld name="Title Slide 2_1_1_1_1_1_1_1_1_1_1_7">
    <p:bg>
      <p:bgPr>
        <a:solidFill>
          <a:srgbClr val="BEF2BD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" name="Google Shape;160;p17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61" name="Google Shape;16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" name="Google Shape;163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4" name="Google Shape;164;p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6" name="Google Shape;16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Relationships, sex and health education">
  <p:cSld name="Title Slide 2_1_1_1_1_1_1_1_1_1_1_7_1">
    <p:bg>
      <p:bgPr>
        <a:solidFill>
          <a:srgbClr val="BEF2BD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" name="Google Shape;171;p18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72" name="Google Shape;17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74" name="Google Shape;174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5" name="Google Shape;175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7" name="Google Shape;17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Religious education">
  <p:cSld name="Title Slide 2_1_1_1_1_1_1_1_1_1_1_1_1_1">
    <p:bg>
      <p:bgPr>
        <a:solidFill>
          <a:srgbClr val="BEF2BD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Religious education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9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83" name="Google Shape;18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85" name="Google Shape;185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6" name="Google Shape;186;p1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8" name="Google Shape;18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Spanish">
  <p:cSld name="Title Slide 2_1_1_1_1_1_1_1_1_1_1_1_2_1">
    <p:bg>
      <p:bgPr>
        <a:solidFill>
          <a:srgbClr val="BEF2BD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Spanish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21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205" name="Google Shape;20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07" name="Google Shape;207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8" name="Google Shape;208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10" name="Google Shape;21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0 Keywords (3)">
  <p:cSld name="CUSTOM_3_1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Keywords</a:t>
            </a:r>
            <a:endParaRPr sz="20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>
            <a:spLocks noGrp="1"/>
          </p:cNvSpPr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33" name="Google Shape;233;p24"/>
          <p:cNvSpPr txBox="1">
            <a:spLocks noGrp="1"/>
          </p:cNvSpPr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34" name="Google Shape;234;p24"/>
          <p:cNvSpPr txBox="1">
            <a:spLocks noGrp="1"/>
          </p:cNvSpPr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35" name="Google Shape;235;p24"/>
          <p:cNvSpPr txBox="1">
            <a:spLocks noGrp="1"/>
          </p:cNvSpPr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36" name="Google Shape;236;p24"/>
          <p:cNvSpPr txBox="1">
            <a:spLocks noGrp="1"/>
          </p:cNvSpPr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37" name="Google Shape;237;p24"/>
          <p:cNvSpPr txBox="1">
            <a:spLocks noGrp="1"/>
          </p:cNvSpPr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0 Keywords (4)">
  <p:cSld name="CUSTOM_3_1_1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Keywords</a:t>
            </a:r>
            <a:endParaRPr sz="20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>
            <a:spLocks noGrp="1"/>
          </p:cNvSpPr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43" name="Google Shape;243;p25"/>
          <p:cNvSpPr txBox="1">
            <a:spLocks noGrp="1"/>
          </p:cNvSpPr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44" name="Google Shape;244;p25"/>
          <p:cNvSpPr txBox="1">
            <a:spLocks noGrp="1"/>
          </p:cNvSpPr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45" name="Google Shape;245;p25"/>
          <p:cNvSpPr txBox="1">
            <a:spLocks noGrp="1"/>
          </p:cNvSpPr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46" name="Google Shape;246;p25"/>
          <p:cNvSpPr txBox="1">
            <a:spLocks noGrp="1"/>
          </p:cNvSpPr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47" name="Google Shape;247;p25"/>
          <p:cNvSpPr txBox="1">
            <a:spLocks noGrp="1"/>
          </p:cNvSpPr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48" name="Google Shape;248;p25"/>
          <p:cNvSpPr txBox="1">
            <a:spLocks noGrp="1"/>
          </p:cNvSpPr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49" name="Google Shape;249;p25"/>
          <p:cNvSpPr txBox="1">
            <a:spLocks noGrp="1"/>
          </p:cNvSpPr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0 Keywords (5)">
  <p:cSld name="CUSTOM_3_1_1_1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Keywords</a:t>
            </a:r>
            <a:endParaRPr sz="20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>
            <a:spLocks noGrp="1"/>
          </p:cNvSpPr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55" name="Google Shape;255;p26"/>
          <p:cNvSpPr txBox="1">
            <a:spLocks noGrp="1"/>
          </p:cNvSpPr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56" name="Google Shape;256;p26"/>
          <p:cNvSpPr txBox="1">
            <a:spLocks noGrp="1"/>
          </p:cNvSpPr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57" name="Google Shape;257;p26"/>
          <p:cNvSpPr txBox="1">
            <a:spLocks noGrp="1"/>
          </p:cNvSpPr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58" name="Google Shape;258;p26"/>
          <p:cNvSpPr txBox="1">
            <a:spLocks noGrp="1"/>
          </p:cNvSpPr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59" name="Google Shape;259;p26"/>
          <p:cNvSpPr txBox="1">
            <a:spLocks noGrp="1"/>
          </p:cNvSpPr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60" name="Google Shape;260;p26"/>
          <p:cNvSpPr txBox="1">
            <a:spLocks noGrp="1"/>
          </p:cNvSpPr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61" name="Google Shape;261;p26"/>
          <p:cNvSpPr txBox="1">
            <a:spLocks noGrp="1"/>
          </p:cNvSpPr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62" name="Google Shape;262;p26"/>
          <p:cNvSpPr txBox="1">
            <a:spLocks noGrp="1"/>
          </p:cNvSpPr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63" name="Google Shape;263;p26"/>
          <p:cNvSpPr txBox="1">
            <a:spLocks noGrp="1"/>
          </p:cNvSpPr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0 Keywords (p2, 2)">
  <p:cSld name="CUSTOM_3_1_1_1_1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Keywords</a:t>
            </a:r>
            <a:endParaRPr sz="20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>
            <a:spLocks noGrp="1"/>
          </p:cNvSpPr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69" name="Google Shape;269;p27"/>
          <p:cNvSpPr txBox="1">
            <a:spLocks noGrp="1"/>
          </p:cNvSpPr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70" name="Google Shape;270;p27"/>
          <p:cNvSpPr txBox="1">
            <a:spLocks noGrp="1"/>
          </p:cNvSpPr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71" name="Google Shape;271;p27"/>
          <p:cNvSpPr txBox="1">
            <a:spLocks noGrp="1"/>
          </p:cNvSpPr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3 Lesson outline (3)">
  <p:cSld name="CUSTOM_3_2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t="4429" b="4438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t="3678" b="3669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t="3678" b="3669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>
            <a:spLocks noGrp="1"/>
          </p:cNvSpPr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96" name="Google Shape;296;p29"/>
          <p:cNvSpPr txBox="1">
            <a:spLocks noGrp="1"/>
          </p:cNvSpPr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97" name="Google Shape;297;p29"/>
          <p:cNvSpPr txBox="1">
            <a:spLocks noGrp="1"/>
          </p:cNvSpPr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t="1699" b="170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Lesson outline</a:t>
            </a:r>
            <a:endParaRPr sz="20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>
            <a:spLocks noGrp="1"/>
          </p:cNvSpPr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3 Lesson outline (4)">
  <p:cSld name="CUSTOM_4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t="4429" b="4438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t="4387" b="4396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t="3678" b="3669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t="3678" b="3669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>
            <a:spLocks noGrp="1"/>
          </p:cNvSpPr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17" name="Google Shape;317;p30"/>
          <p:cNvSpPr txBox="1">
            <a:spLocks noGrp="1"/>
          </p:cNvSpPr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18" name="Google Shape;318;p30"/>
          <p:cNvSpPr txBox="1">
            <a:spLocks noGrp="1"/>
          </p:cNvSpPr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19" name="Google Shape;319;p30"/>
          <p:cNvSpPr txBox="1">
            <a:spLocks noGrp="1"/>
          </p:cNvSpPr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t="1699" b="170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Lesson outline</a:t>
            </a:r>
            <a:endParaRPr sz="20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>
            <a:spLocks noGrp="1"/>
          </p:cNvSpPr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0 Explanation blank - purple ">
  <p:cSld name="TITLE_AND_TWO_COLUMNS_1_1_6_2_1_4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31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329" name="Google Shape;329;p31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3EEFB"/>
                </a:solidFill>
                <a:latin typeface="Lexend"/>
                <a:ea typeface="Lexend"/>
                <a:cs typeface="Lexend"/>
                <a:sym typeface="Lexend"/>
              </a:rPr>
              <a:t>Explanation</a:t>
            </a:r>
            <a:endParaRPr sz="900" b="1">
              <a:solidFill>
                <a:srgbClr val="F3EEFB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0 Explanation blank - blue ">
  <p:cSld name="TITLE_AND_TWO_COLUMNS_1_1_6_2_2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3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Explanation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0 Explanation blank - pink ">
  <p:cSld name="TITLE_AND_TWO_COLUMNS_1_1_6_2_1_1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34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Explanation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1 I do We do - purple">
  <p:cSld name="TITLE_AND_TWO_COLUMNS_1_1_9_2_2">
    <p:bg>
      <p:bgPr>
        <a:solidFill>
          <a:srgbClr val="F3EEFB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35"/>
          <p:cNvSpPr txBox="1">
            <a:spLocks noGrp="1"/>
          </p:cNvSpPr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58" name="Google Shape;358;p35"/>
          <p:cNvSpPr txBox="1">
            <a:spLocks noGrp="1"/>
          </p:cNvSpPr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35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Explanation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Check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1 I do We do - jade">
  <p:cSld name="TITLE_AND_TWO_COLUMNS_1_1_9_2_2_1_1">
    <p:bg>
      <p:bgPr>
        <a:solidFill>
          <a:srgbClr val="E6F2F2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36"/>
          <p:cNvSpPr txBox="1">
            <a:spLocks noGrp="1"/>
          </p:cNvSpPr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36"/>
          <p:cNvSpPr txBox="1">
            <a:spLocks noGrp="1"/>
          </p:cNvSpPr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36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E6F2F2"/>
                  </a:solidFill>
                  <a:latin typeface="Lexend"/>
                  <a:ea typeface="Lexend"/>
                  <a:cs typeface="Lexend"/>
                  <a:sym typeface="Lexend"/>
                </a:rPr>
                <a:t>Explanation</a:t>
              </a:r>
              <a:endParaRPr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E6F2F2"/>
                  </a:solidFill>
                  <a:latin typeface="Lexend"/>
                  <a:ea typeface="Lexend"/>
                  <a:cs typeface="Lexend"/>
                  <a:sym typeface="Lexend"/>
                </a:rPr>
                <a:t>Check</a:t>
              </a:r>
              <a:endParaRPr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1 I do We do - blue">
  <p:cSld name="TITLE_AND_TWO_COLUMNS_1_1_9_2_3">
    <p:bg>
      <p:bgPr>
        <a:solidFill>
          <a:srgbClr val="EBEDFE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37"/>
          <p:cNvSpPr txBox="1">
            <a:spLocks noGrp="1"/>
          </p:cNvSpPr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37"/>
          <p:cNvSpPr txBox="1">
            <a:spLocks noGrp="1"/>
          </p:cNvSpPr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37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E6F2F2"/>
                  </a:solidFill>
                  <a:latin typeface="Lexend"/>
                  <a:ea typeface="Lexend"/>
                  <a:cs typeface="Lexend"/>
                  <a:sym typeface="Lexend"/>
                </a:rPr>
                <a:t>Explanation</a:t>
              </a:r>
              <a:endParaRPr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E6F2F2"/>
                  </a:solidFill>
                  <a:latin typeface="Lexend"/>
                  <a:ea typeface="Lexend"/>
                  <a:cs typeface="Lexend"/>
                  <a:sym typeface="Lexend"/>
                </a:rPr>
                <a:t>Check</a:t>
              </a:r>
              <a:endParaRPr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1 I do We do - pink">
  <p:cSld name="TITLE_AND_TWO_COLUMNS_1_1_9_2_2_1_1_1">
    <p:bg>
      <p:bgPr>
        <a:solidFill>
          <a:srgbClr val="FAEAF6"/>
        </a:solid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8"/>
          <p:cNvSpPr txBox="1">
            <a:spLocks noGrp="1"/>
          </p:cNvSpPr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38"/>
          <p:cNvSpPr txBox="1">
            <a:spLocks noGrp="1"/>
          </p:cNvSpPr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38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FAEAF6"/>
                  </a:solidFill>
                  <a:latin typeface="Lexend"/>
                  <a:ea typeface="Lexend"/>
                  <a:cs typeface="Lexend"/>
                  <a:sym typeface="Lexend"/>
                </a:rPr>
                <a:t>Explanation</a:t>
              </a:r>
              <a:endParaRPr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FAEAF6"/>
                  </a:solidFill>
                  <a:latin typeface="Lexend"/>
                  <a:ea typeface="Lexend"/>
                  <a:cs typeface="Lexend"/>
                  <a:sym typeface="Lexend"/>
                </a:rPr>
                <a:t>Check</a:t>
              </a:r>
              <a:endParaRPr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2 CfU true/false justify - purple">
  <p:cSld name="TITLE_AND_TWO_COLUMNS_1_1_9_1_3_1">
    <p:bg>
      <p:bgPr>
        <a:solidFill>
          <a:srgbClr val="F3EEFB"/>
        </a:solidFill>
        <a:effectLst/>
      </p:bgPr>
    </p:bg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False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Justify your answer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3" name="Google Shape;413;p39"/>
          <p:cNvSpPr txBox="1">
            <a:spLocks noGrp="1"/>
          </p:cNvSpPr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39"/>
          <p:cNvSpPr txBox="1">
            <a:spLocks noGrp="1"/>
          </p:cNvSpPr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 or false?</a:t>
            </a:r>
            <a:r>
              <a:rPr lang="en-GB" sz="2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2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6" name="Google Shape;416;p39"/>
          <p:cNvSpPr txBox="1">
            <a:spLocks noGrp="1"/>
          </p:cNvSpPr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3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3EEFB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F3EEFB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9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22" name="Google Shape;422;p3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23" name="Google Shape;423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26" name="Google Shape;42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  <a:effectLst/>
      </p:bgPr>
    </p:bg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41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4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False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Justify your answer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1"/>
          <p:cNvSpPr txBox="1">
            <a:spLocks noGrp="1"/>
          </p:cNvSpPr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58" name="Google Shape;458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 or false?</a:t>
            </a:r>
            <a:r>
              <a:rPr lang="en-GB" sz="2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2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1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41"/>
          <p:cNvSpPr txBox="1">
            <a:spLocks noGrp="1"/>
          </p:cNvSpPr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3" name="Google Shape;463;p41"/>
          <p:cNvSpPr txBox="1">
            <a:spLocks noGrp="1"/>
          </p:cNvSpPr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64" name="Google Shape;464;p4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65" name="Google Shape;46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68" name="Google Shape;46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70" name="Google Shape;47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2 CfU true/false justify - pink">
  <p:cSld name="TITLE_AND_TWO_COLUMNS_1_1_9_1_3_1_1_1_1">
    <p:bg>
      <p:bgPr>
        <a:solidFill>
          <a:srgbClr val="FAEAF6"/>
        </a:solidFill>
        <a:effectLst/>
      </p:bgPr>
    </p:bg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42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4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False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Justify your answer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0" name="Google Shape;480;p42"/>
          <p:cNvSpPr txBox="1">
            <a:spLocks noGrp="1"/>
          </p:cNvSpPr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1" name="Google Shape;481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 or false?</a:t>
            </a:r>
            <a:r>
              <a:rPr lang="en-GB" sz="2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2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82" name="Google Shape;482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5" name="Google Shape;485;p42"/>
          <p:cNvSpPr txBox="1">
            <a:spLocks noGrp="1"/>
          </p:cNvSpPr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6" name="Google Shape;486;p42"/>
          <p:cNvSpPr txBox="1">
            <a:spLocks noGrp="1"/>
          </p:cNvSpPr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87" name="Google Shape;487;p4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88" name="Google Shape;488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4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91" name="Google Shape;491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93" name="Google Shape;49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3 CfU 3 options - purple">
  <p:cSld name="TITLE_AND_TWO_COLUMNS_1_1_7_1">
    <p:bg>
      <p:bgPr>
        <a:solidFill>
          <a:srgbClr val="F3EEFB"/>
        </a:solidFill>
        <a:effectLst/>
      </p:bgPr>
    </p:bg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43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01" name="Google Shape;501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3" name="Google Shape;503;p43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04" name="Google Shape;504;p43"/>
          <p:cNvSpPr txBox="1">
            <a:spLocks noGrp="1"/>
          </p:cNvSpPr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5" name="Google Shape;505;p43"/>
          <p:cNvSpPr txBox="1">
            <a:spLocks noGrp="1"/>
          </p:cNvSpPr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6" name="Google Shape;506;p43"/>
          <p:cNvSpPr txBox="1">
            <a:spLocks noGrp="1"/>
          </p:cNvSpPr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507" name="Google Shape;507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3 CfU 3 options - jade">
  <p:cSld name="TITLE_AND_TWO_COLUMNS_1_1_7_1_1_1">
    <p:bg>
      <p:bgPr>
        <a:solidFill>
          <a:srgbClr val="E6F2F2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4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44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20" name="Google Shape;520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2" name="Google Shape;522;p44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44"/>
          <p:cNvSpPr txBox="1">
            <a:spLocks noGrp="1"/>
          </p:cNvSpPr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44"/>
          <p:cNvSpPr txBox="1">
            <a:spLocks noGrp="1"/>
          </p:cNvSpPr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44"/>
          <p:cNvSpPr txBox="1">
            <a:spLocks noGrp="1"/>
          </p:cNvSpPr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526" name="Google Shape;52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3 CfU 3 options - blue">
  <p:cSld name="TITLE_AND_TWO_COLUMNS_1_1_7_2">
    <p:bg>
      <p:bgPr>
        <a:solidFill>
          <a:srgbClr val="EBEDFE"/>
        </a:solidFill>
        <a:effectLst/>
      </p:bgPr>
    </p:bg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5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45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39" name="Google Shape;539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1" name="Google Shape;541;p45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2" name="Google Shape;542;p45"/>
          <p:cNvSpPr txBox="1">
            <a:spLocks noGrp="1"/>
          </p:cNvSpPr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43" name="Google Shape;543;p45"/>
          <p:cNvSpPr txBox="1">
            <a:spLocks noGrp="1"/>
          </p:cNvSpPr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44" name="Google Shape;544;p45"/>
          <p:cNvSpPr txBox="1">
            <a:spLocks noGrp="1"/>
          </p:cNvSpPr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545" name="Google Shape;54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3 CfU 3 options - pink">
  <p:cSld name="TITLE_AND_TWO_COLUMNS_1_1_7_1_1_1_1">
    <p:bg>
      <p:bgPr>
        <a:solidFill>
          <a:srgbClr val="FAEAF6"/>
        </a:solidFill>
        <a:effectLst/>
      </p:bgPr>
    </p:bg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46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46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58" name="Google Shape;558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0" name="Google Shape;560;p46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1" name="Google Shape;561;p46"/>
          <p:cNvSpPr txBox="1">
            <a:spLocks noGrp="1"/>
          </p:cNvSpPr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62" name="Google Shape;562;p46"/>
          <p:cNvSpPr txBox="1">
            <a:spLocks noGrp="1"/>
          </p:cNvSpPr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46"/>
          <p:cNvSpPr txBox="1">
            <a:spLocks noGrp="1"/>
          </p:cNvSpPr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564" name="Google Shape;564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65" name="Google Shape;565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7" name="Google Shape;567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68" name="Google Shape;568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0" name="Google Shape;570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71" name="Google Shape;571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4 CfU 4 options - purple">
  <p:cSld name="TITLE_AND_TWO_COLUMNS_1_1_8_1">
    <p:bg>
      <p:bgPr>
        <a:solidFill>
          <a:srgbClr val="F3EEFB"/>
        </a:solidFill>
        <a:effectLst/>
      </p:bgPr>
    </p:bg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47"/>
          <p:cNvSpPr txBox="1">
            <a:spLocks noGrp="1"/>
          </p:cNvSpPr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77" name="Google Shape;577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47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0" name="Google Shape;580;p47"/>
          <p:cNvSpPr txBox="1">
            <a:spLocks noGrp="1"/>
          </p:cNvSpPr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81" name="Google Shape;581;p47"/>
          <p:cNvSpPr txBox="1">
            <a:spLocks noGrp="1"/>
          </p:cNvSpPr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47"/>
          <p:cNvSpPr txBox="1">
            <a:spLocks noGrp="1"/>
          </p:cNvSpPr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83" name="Google Shape;583;p47"/>
          <p:cNvSpPr txBox="1">
            <a:spLocks noGrp="1"/>
          </p:cNvSpPr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584" name="Google Shape;584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5" name="Google Shape;585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7" name="Google Shape;587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88" name="Google Shape;588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0" name="Google Shape;590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1" name="Google Shape;591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3" name="Google Shape;593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4" name="Google Shape;594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4 CfU 4 options - jade">
  <p:cSld name="TITLE_AND_TWO_COLUMNS_1_1_8_1_1_1">
    <p:bg>
      <p:bgPr>
        <a:solidFill>
          <a:srgbClr val="E6F2F2"/>
        </a:solidFill>
        <a:effectLst/>
      </p:bgPr>
    </p:bg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8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48"/>
          <p:cNvSpPr txBox="1">
            <a:spLocks noGrp="1"/>
          </p:cNvSpPr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600" name="Google Shape;600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48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3" name="Google Shape;603;p48"/>
          <p:cNvSpPr txBox="1">
            <a:spLocks noGrp="1"/>
          </p:cNvSpPr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48"/>
          <p:cNvSpPr txBox="1">
            <a:spLocks noGrp="1"/>
          </p:cNvSpPr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05" name="Google Shape;605;p48"/>
          <p:cNvSpPr txBox="1">
            <a:spLocks noGrp="1"/>
          </p:cNvSpPr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06" name="Google Shape;606;p48"/>
          <p:cNvSpPr txBox="1">
            <a:spLocks noGrp="1"/>
          </p:cNvSpPr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607" name="Google Shape;607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08" name="Google Shape;60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0" name="Google Shape;610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1" name="Google Shape;611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3" name="Google Shape;613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4" name="Google Shape;614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5" name="Google Shape;615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6" name="Google Shape;616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17" name="Google Shape;61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4 CfU 4 options - blue">
  <p:cSld name="TITLE_AND_TWO_COLUMNS_1_1_8_2">
    <p:bg>
      <p:bgPr>
        <a:solidFill>
          <a:srgbClr val="EBEDFE"/>
        </a:solidFill>
        <a:effectLst/>
      </p:bgPr>
    </p:bg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49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49"/>
          <p:cNvSpPr txBox="1">
            <a:spLocks noGrp="1"/>
          </p:cNvSpPr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623" name="Google Shape;623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49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26" name="Google Shape;626;p49"/>
          <p:cNvSpPr txBox="1">
            <a:spLocks noGrp="1"/>
          </p:cNvSpPr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49"/>
          <p:cNvSpPr txBox="1">
            <a:spLocks noGrp="1"/>
          </p:cNvSpPr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28" name="Google Shape;628;p49"/>
          <p:cNvSpPr txBox="1">
            <a:spLocks noGrp="1"/>
          </p:cNvSpPr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29" name="Google Shape;629;p49"/>
          <p:cNvSpPr txBox="1">
            <a:spLocks noGrp="1"/>
          </p:cNvSpPr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630" name="Google Shape;63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1" name="Google Shape;63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3" name="Google Shape;63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4" name="Google Shape;63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6" name="Google Shape;63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37" name="Google Shape;63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9" name="Google Shape;63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0" name="Google Shape;64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1" name="Google Shape;64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4 CfU 4 options - pink">
  <p:cSld name="TITLE_AND_TWO_COLUMNS_1_1_8_1_1_1_1">
    <p:bg>
      <p:bgPr>
        <a:solidFill>
          <a:srgbClr val="FAEAF6"/>
        </a:solidFill>
        <a:effectLst/>
      </p:bgPr>
    </p:bg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50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50"/>
          <p:cNvSpPr txBox="1">
            <a:spLocks noGrp="1"/>
          </p:cNvSpPr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646" name="Google Shape;646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50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49" name="Google Shape;649;p50"/>
          <p:cNvSpPr txBox="1">
            <a:spLocks noGrp="1"/>
          </p:cNvSpPr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50" name="Google Shape;650;p50"/>
          <p:cNvSpPr txBox="1">
            <a:spLocks noGrp="1"/>
          </p:cNvSpPr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51" name="Google Shape;651;p50"/>
          <p:cNvSpPr txBox="1">
            <a:spLocks noGrp="1"/>
          </p:cNvSpPr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52" name="Google Shape;652;p50"/>
          <p:cNvSpPr txBox="1">
            <a:spLocks noGrp="1"/>
          </p:cNvSpPr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653" name="Google Shape;653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54" name="Google Shape;654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5" name="Google Shape;655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6" name="Google Shape;656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57" name="Google Shape;657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60" name="Google Shape;660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63" name="Google Shape;663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5 CfU 3 image options - purple">
  <p:cSld name="TITLE_AND_TWO_COLUMNS_1_1_7_1_1_2">
    <p:bg>
      <p:bgPr>
        <a:solidFill>
          <a:srgbClr val="F3EEFB"/>
        </a:solidFill>
        <a:effectLst/>
      </p:bgPr>
    </p:bg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51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669" name="Google Shape;669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1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2" name="Google Shape;672;p51"/>
          <p:cNvSpPr>
            <a:spLocks noGrp="1"/>
          </p:cNvSpPr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673" name="Google Shape;673;p51"/>
          <p:cNvSpPr>
            <a:spLocks noGrp="1"/>
          </p:cNvSpPr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674" name="Google Shape;674;p51"/>
          <p:cNvSpPr>
            <a:spLocks noGrp="1"/>
          </p:cNvSpPr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675" name="Google Shape;675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  <a:effectLst/>
      </p:bgPr>
    </p:bg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53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707" name="Google Shape;707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3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0" name="Google Shape;710;p53"/>
          <p:cNvSpPr>
            <a:spLocks noGrp="1"/>
          </p:cNvSpPr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711" name="Google Shape;711;p53"/>
          <p:cNvSpPr>
            <a:spLocks noGrp="1"/>
          </p:cNvSpPr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712" name="Google Shape;712;p53"/>
          <p:cNvSpPr>
            <a:spLocks noGrp="1"/>
          </p:cNvSpPr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713" name="Google Shape;713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5 CfU 3 image options - pink">
  <p:cSld name="TITLE_AND_TWO_COLUMNS_1_1_7_1_1_1_1_1">
    <p:bg>
      <p:bgPr>
        <a:solidFill>
          <a:srgbClr val="FAEAF6"/>
        </a:solid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54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54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9" name="Google Shape;729;p54"/>
          <p:cNvSpPr>
            <a:spLocks noGrp="1"/>
          </p:cNvSpPr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730" name="Google Shape;730;p54"/>
          <p:cNvSpPr>
            <a:spLocks noGrp="1"/>
          </p:cNvSpPr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731" name="Google Shape;731;p54"/>
          <p:cNvSpPr>
            <a:spLocks noGrp="1"/>
          </p:cNvSpPr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732" name="Google Shape;732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3" name="Google Shape;733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5" name="Google Shape;735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6" name="Google Shape;736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8" name="Google Shape;738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9" name="Google Shape;739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6 CfU blank - purple ">
  <p:cSld name="TITLE_AND_TWO_COLUMNS_1_1_6_2">
    <p:bg>
      <p:bgPr>
        <a:solidFill>
          <a:srgbClr val="F3EEFB"/>
        </a:solidFill>
        <a:effectLst/>
      </p:bgPr>
    </p:bg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55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pic>
        <p:nvPicPr>
          <p:cNvPr id="745" name="Google Shape;745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55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6 CfU blank - jade ">
  <p:cSld name="TITLE_AND_TWO_COLUMNS_1_1_6_2_3_1">
    <p:bg>
      <p:bgPr>
        <a:solidFill>
          <a:srgbClr val="E6F2F2"/>
        </a:solidFill>
        <a:effectLst/>
      </p:bgPr>
    </p:bg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56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p56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pic>
        <p:nvPicPr>
          <p:cNvPr id="752" name="Google Shape;752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56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6 CfU blank - blue ">
  <p:cSld name="TITLE_AND_TWO_COLUMNS_1_1_6_3">
    <p:bg>
      <p:bgPr>
        <a:solidFill>
          <a:srgbClr val="EBEDFE"/>
        </a:solidFill>
        <a:effectLst/>
      </p:bgPr>
    </p:bg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7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p57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pic>
        <p:nvPicPr>
          <p:cNvPr id="759" name="Google Shape;759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57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6 CfU blank - pink ">
  <p:cSld name="TITLE_AND_TWO_COLUMNS_1_1_6_2_3_1_1">
    <p:bg>
      <p:bgPr>
        <a:solidFill>
          <a:srgbClr val="FAEAF6"/>
        </a:solidFill>
        <a:effectLst/>
      </p:bgPr>
    </p:bg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58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58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8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7 Practice - purple ">
  <p:cSld name="TITLE_AND_TWO_COLUMNS_1_1_5_1_3_1_1"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59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pic>
        <p:nvPicPr>
          <p:cNvPr id="773" name="Google Shape;773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Practice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59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76" name="Google Shape;776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A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7 Practice - blue ">
  <p:cSld name="TITLE_AND_TWO_COLUMNS_1_1_5_1_3_1_2"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1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8" name="Google Shape;788;p61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89" name="Google Shape;789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Practice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1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2" name="Google Shape;792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C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7 Practice - pink">
  <p:cSld name="TITLE_AND_TWO_COLUMNS_1_1_5_1_3_1_1_1_1_1"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62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62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97" name="Google Shape;797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Practice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2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00" name="Google Shape;800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D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8 Feedback - purple">
  <p:cSld name="TITLE_AND_TWO_COLUMNS_1_1_5_1_3_1_1_1">
    <p:bg>
      <p:bgPr>
        <a:solidFill>
          <a:srgbClr val="F3EEFB"/>
        </a:solidFill>
        <a:effectLst/>
      </p:bgPr>
    </p:bg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4" name="Google Shape;804;p63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pic>
        <p:nvPicPr>
          <p:cNvPr id="805" name="Google Shape;805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3EEFB"/>
                </a:solidFill>
                <a:latin typeface="Lexend"/>
                <a:ea typeface="Lexend"/>
                <a:cs typeface="Lexend"/>
                <a:sym typeface="Lexend"/>
              </a:rPr>
              <a:t>Feedback</a:t>
            </a:r>
            <a:endParaRPr sz="900" b="1">
              <a:solidFill>
                <a:srgbClr val="F3EEFB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3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08" name="Google Shape;808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A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8 Feedback - blue">
  <p:cSld name="TITLE_AND_TWO_COLUMNS_1_1_5_1_3_1_2_1">
    <p:bg>
      <p:bgPr>
        <a:solidFill>
          <a:srgbClr val="EBEDFE"/>
        </a:solidFill>
        <a:effectLst/>
      </p:bgPr>
    </p:bg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65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65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821" name="Google Shape;821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Feedback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5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24" name="Google Shape;824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C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8 Feedback - pink">
  <p:cSld name="TITLE_AND_TWO_COLUMNS_1_1_5_1_3_1_1_1_1_1_1">
    <p:bg>
      <p:bgPr>
        <a:solidFill>
          <a:srgbClr val="FAEAF6"/>
        </a:solidFill>
        <a:effectLst/>
      </p:bgPr>
    </p:bg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66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66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829" name="Google Shape;829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Feedback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0" name="Google Shape;830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Task D</a:t>
            </a:r>
            <a:endParaRPr sz="20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6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6 Summary 1">
  <p:cSld name="TITLE_AND_TWO_COLUMNS_1_1_5_1_2_1_1"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35" name="Google Shape;835;p67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67"/>
          <p:cNvSpPr txBox="1">
            <a:spLocks noGrp="1"/>
          </p:cNvSpPr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837" name="Google Shape;837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Summary</a:t>
            </a:r>
            <a:endParaRPr sz="20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7"/>
          <p:cNvSpPr txBox="1">
            <a:spLocks noGrp="1"/>
          </p:cNvSpPr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6 Summary 2">
  <p:cSld name="TITLE_AND_TWO_COLUMNS_1_1_5_1_2"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41" name="Google Shape;841;p68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8"/>
          <p:cNvSpPr txBox="1">
            <a:spLocks noGrp="1"/>
          </p:cNvSpPr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843" name="Google Shape;843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Summary</a:t>
            </a:r>
            <a:endParaRPr sz="20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8"/>
          <p:cNvSpPr txBox="1">
            <a:spLocks noGrp="1"/>
          </p:cNvSpPr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3 Projectable quiz">
  <p:cSld name="Title Slide 3_1">
    <p:bg>
      <p:bgPr>
        <a:solidFill>
          <a:schemeClr val="lt1"/>
        </a:solidFill>
        <a:effectLst/>
      </p:bgPr>
    </p:bg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6" name="Google Shape;846;p6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4129" y="4430050"/>
            <a:ext cx="234000" cy="318241"/>
          </a:xfrm>
          <a:prstGeom prst="rect">
            <a:avLst/>
          </a:prstGeom>
          <a:noFill/>
          <a:ln>
            <a:noFill/>
          </a:ln>
        </p:spPr>
      </p:pic>
      <p:sp>
        <p:nvSpPr>
          <p:cNvPr id="847" name="Google Shape;847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Click to open the interactive quiz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4 Items to copy-paste">
  <p:cSld name="CUSTOM_104_1_2_1_1"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Tick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Cross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6 Blank">
  <p:cSld name="CUSTOM_6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2"/>
          <p:cNvSpPr txBox="1">
            <a:spLocks noGrp="1"/>
          </p:cNvSpPr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endParaRPr/>
          </a:p>
        </p:txBody>
      </p:sp>
      <p:pic>
        <p:nvPicPr>
          <p:cNvPr id="8" name="Google Shape;8;p1"/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8524129" y="4430050"/>
            <a:ext cx="234000" cy="31824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7" r:id="rId19"/>
    <p:sldLayoutId id="2147483670" r:id="rId20"/>
    <p:sldLayoutId id="2147483671" r:id="rId21"/>
    <p:sldLayoutId id="2147483672" r:id="rId22"/>
    <p:sldLayoutId id="2147483673" r:id="rId23"/>
    <p:sldLayoutId id="2147483675" r:id="rId24"/>
    <p:sldLayoutId id="2147483676" r:id="rId25"/>
    <p:sldLayoutId id="2147483677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  <p:sldLayoutId id="2147483687" r:id="rId34"/>
    <p:sldLayoutId id="2147483688" r:id="rId35"/>
    <p:sldLayoutId id="2147483689" r:id="rId36"/>
    <p:sldLayoutId id="2147483690" r:id="rId37"/>
    <p:sldLayoutId id="2147483691" r:id="rId38"/>
    <p:sldLayoutId id="2147483692" r:id="rId39"/>
    <p:sldLayoutId id="2147483693" r:id="rId40"/>
    <p:sldLayoutId id="2147483694" r:id="rId41"/>
    <p:sldLayoutId id="2147483695" r:id="rId42"/>
    <p:sldLayoutId id="2147483696" r:id="rId43"/>
    <p:sldLayoutId id="2147483697" r:id="rId44"/>
    <p:sldLayoutId id="2147483699" r:id="rId45"/>
    <p:sldLayoutId id="2147483700" r:id="rId46"/>
    <p:sldLayoutId id="2147483701" r:id="rId47"/>
    <p:sldLayoutId id="2147483702" r:id="rId48"/>
    <p:sldLayoutId id="2147483703" r:id="rId49"/>
    <p:sldLayoutId id="2147483704" r:id="rId50"/>
    <p:sldLayoutId id="2147483705" r:id="rId51"/>
    <p:sldLayoutId id="2147483707" r:id="rId52"/>
    <p:sldLayoutId id="2147483708" r:id="rId53"/>
    <p:sldLayoutId id="2147483709" r:id="rId54"/>
    <p:sldLayoutId id="2147483711" r:id="rId55"/>
    <p:sldLayoutId id="2147483712" r:id="rId56"/>
    <p:sldLayoutId id="2147483713" r:id="rId57"/>
    <p:sldLayoutId id="2147483714" r:id="rId58"/>
    <p:sldLayoutId id="2147483715" r:id="rId59"/>
    <p:sldLayoutId id="2147483716" r:id="rId60"/>
    <p:sldLayoutId id="2147483718" r:id="rId6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3.jpg"/><Relationship Id="rId4" Type="http://schemas.openxmlformats.org/officeDocument/2006/relationships/image" Target="../media/image5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1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6.png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76"/>
          <p:cNvSpPr txBox="1">
            <a:spLocks noGrp="1"/>
          </p:cNvSpPr>
          <p:nvPr>
            <p:ph type="subTitle" idx="1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circulatory system</a:t>
            </a:r>
            <a:endParaRPr/>
          </a:p>
        </p:txBody>
      </p:sp>
      <p:sp>
        <p:nvSpPr>
          <p:cNvPr id="884" name="Google Shape;884;p76"/>
          <p:cNvSpPr txBox="1">
            <a:spLocks noGrp="1"/>
          </p:cNvSpPr>
          <p:nvPr>
            <p:ph type="subTitle" idx="2"/>
          </p:nvPr>
        </p:nvSpPr>
        <p:spPr>
          <a:xfrm>
            <a:off x="2699325" y="1648200"/>
            <a:ext cx="61206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circulatory system is a network of the heart, </a:t>
            </a:r>
            <a:br>
              <a:rPr lang="en-GB"/>
            </a:br>
            <a:r>
              <a:rPr lang="en-GB"/>
              <a:t>blood and blood vessels working together to circulate blood around the body.</a:t>
            </a:r>
            <a:endParaRPr/>
          </a:p>
        </p:txBody>
      </p:sp>
      <p:sp>
        <p:nvSpPr>
          <p:cNvPr id="885" name="Google Shape;885;p76"/>
          <p:cNvSpPr txBox="1">
            <a:spLocks noGrp="1"/>
          </p:cNvSpPr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draft</a:t>
            </a:r>
            <a:endParaRPr/>
          </a:p>
        </p:txBody>
      </p:sp>
      <p:sp>
        <p:nvSpPr>
          <p:cNvPr id="886" name="Google Shape;886;p76"/>
          <p:cNvSpPr txBox="1">
            <a:spLocks noGrp="1"/>
          </p:cNvSpPr>
          <p:nvPr>
            <p:ph type="subTitle" idx="6"/>
          </p:nvPr>
        </p:nvSpPr>
        <p:spPr>
          <a:xfrm>
            <a:off x="2699325" y="4162800"/>
            <a:ext cx="56922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1F1F1F"/>
                </a:solidFill>
                <a:highlight>
                  <a:srgbClr val="FFFFFF"/>
                </a:highlight>
              </a:rPr>
              <a:t>A draft is a detailed outline that provides the information you need to complete a task.</a:t>
            </a:r>
            <a:endParaRPr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887" name="Google Shape;887;p76"/>
          <p:cNvSpPr txBox="1">
            <a:spLocks noGrp="1"/>
          </p:cNvSpPr>
          <p:nvPr>
            <p:ph type="subTitle" idx="7"/>
          </p:nvPr>
        </p:nvSpPr>
        <p:spPr>
          <a:xfrm>
            <a:off x="324000" y="2623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heart</a:t>
            </a:r>
            <a:endParaRPr/>
          </a:p>
        </p:txBody>
      </p:sp>
      <p:sp>
        <p:nvSpPr>
          <p:cNvPr id="888" name="Google Shape;888;p76"/>
          <p:cNvSpPr txBox="1">
            <a:spLocks noGrp="1"/>
          </p:cNvSpPr>
          <p:nvPr>
            <p:ph type="subTitle" idx="8"/>
          </p:nvPr>
        </p:nvSpPr>
        <p:spPr>
          <a:xfrm>
            <a:off x="2699325" y="2623800"/>
            <a:ext cx="5935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The heart is an organ that pumps blood around the body.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889" name="Google Shape;889;p76"/>
          <p:cNvSpPr txBox="1">
            <a:spLocks noGrp="1"/>
          </p:cNvSpPr>
          <p:nvPr>
            <p:ph type="subTitle" idx="9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flowchart</a:t>
            </a:r>
            <a:endParaRPr/>
          </a:p>
        </p:txBody>
      </p:sp>
      <p:sp>
        <p:nvSpPr>
          <p:cNvPr id="890" name="Google Shape;890;p76"/>
          <p:cNvSpPr txBox="1">
            <a:spLocks noGrp="1"/>
          </p:cNvSpPr>
          <p:nvPr>
            <p:ph type="subTitle" idx="13"/>
          </p:nvPr>
        </p:nvSpPr>
        <p:spPr>
          <a:xfrm>
            <a:off x="2699325" y="3400800"/>
            <a:ext cx="5862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222222"/>
                </a:solidFill>
                <a:highlight>
                  <a:schemeClr val="lt1"/>
                </a:highlight>
              </a:rPr>
              <a:t>A flowchart is a diagram that shows the steps of a process from beginning to end.</a:t>
            </a:r>
            <a:endParaRPr>
              <a:solidFill>
                <a:srgbClr val="222222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891" name="Google Shape;891;p76"/>
          <p:cNvSpPr txBox="1">
            <a:spLocks noGrp="1"/>
          </p:cNvSpPr>
          <p:nvPr>
            <p:ph type="subTitle" idx="3"/>
          </p:nvPr>
        </p:nvSpPr>
        <p:spPr>
          <a:xfrm>
            <a:off x="320287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blood vessels</a:t>
            </a:r>
            <a:endParaRPr/>
          </a:p>
        </p:txBody>
      </p:sp>
      <p:sp>
        <p:nvSpPr>
          <p:cNvPr id="892" name="Google Shape;892;p76"/>
          <p:cNvSpPr txBox="1">
            <a:spLocks noGrp="1"/>
          </p:cNvSpPr>
          <p:nvPr>
            <p:ph type="subTitle" idx="4"/>
          </p:nvPr>
        </p:nvSpPr>
        <p:spPr>
          <a:xfrm>
            <a:off x="2695623" y="810000"/>
            <a:ext cx="47637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Blood vessels are tubes through which blood flows around the body.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78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circulatory system</a:t>
            </a:r>
            <a:endParaRPr/>
          </a:p>
        </p:txBody>
      </p:sp>
      <p:sp>
        <p:nvSpPr>
          <p:cNvPr id="906" name="Google Shape;906;p78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101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Our body is made up of different systems all </a:t>
            </a:r>
            <a:br>
              <a:rPr lang="en-GB"/>
            </a:br>
            <a:r>
              <a:rPr lang="en-GB"/>
              <a:t>working together to keep us alive.</a:t>
            </a:r>
            <a:endParaRPr/>
          </a:p>
        </p:txBody>
      </p:sp>
      <p:pic>
        <p:nvPicPr>
          <p:cNvPr id="907" name="Google Shape;90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2851" y="3183156"/>
            <a:ext cx="953899" cy="831255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78"/>
          <p:cNvSpPr txBox="1"/>
          <p:nvPr/>
        </p:nvSpPr>
        <p:spPr>
          <a:xfrm>
            <a:off x="6075838" y="4027048"/>
            <a:ext cx="1407900" cy="5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Sofia 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09" name="Google Shape;909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822001" y="1943125"/>
            <a:ext cx="4417524" cy="1799999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78"/>
          <p:cNvSpPr txBox="1"/>
          <p:nvPr/>
        </p:nvSpPr>
        <p:spPr>
          <a:xfrm>
            <a:off x="2042700" y="2137825"/>
            <a:ext cx="4033200" cy="11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 think the body is a system like a computer with lots of moving switches and wires.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1" name="Google Shape;911;p78"/>
          <p:cNvSpPr txBox="1"/>
          <p:nvPr/>
        </p:nvSpPr>
        <p:spPr>
          <a:xfrm>
            <a:off x="2174300" y="378000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What do you think?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79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circulatory system</a:t>
            </a:r>
            <a:endParaRPr/>
          </a:p>
        </p:txBody>
      </p:sp>
      <p:sp>
        <p:nvSpPr>
          <p:cNvPr id="917" name="Google Shape;917;p79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5016000" cy="122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A system is an organisation of different organs arranged so that, together, they can perform complex functions for the body.</a:t>
            </a:r>
            <a:endParaRPr/>
          </a:p>
        </p:txBody>
      </p:sp>
      <p:sp>
        <p:nvSpPr>
          <p:cNvPr id="918" name="Google Shape;918;p79"/>
          <p:cNvSpPr txBox="1"/>
          <p:nvPr/>
        </p:nvSpPr>
        <p:spPr>
          <a:xfrm>
            <a:off x="324000" y="2695800"/>
            <a:ext cx="3996000" cy="14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Which systems of the body do you already know?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What do they do?</a:t>
            </a:r>
            <a:endParaRPr/>
          </a:p>
        </p:txBody>
      </p:sp>
      <p:pic>
        <p:nvPicPr>
          <p:cNvPr id="919" name="Google Shape;919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0775" y="810000"/>
            <a:ext cx="1873174" cy="3987349"/>
          </a:xfrm>
          <a:prstGeom prst="rect">
            <a:avLst/>
          </a:prstGeom>
          <a:noFill/>
          <a:ln>
            <a:noFill/>
          </a:ln>
        </p:spPr>
      </p:pic>
      <p:sp>
        <p:nvSpPr>
          <p:cNvPr id="920" name="Google Shape;920;p79"/>
          <p:cNvSpPr txBox="1"/>
          <p:nvPr/>
        </p:nvSpPr>
        <p:spPr>
          <a:xfrm>
            <a:off x="6676201" y="1742957"/>
            <a:ext cx="421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?</a:t>
            </a:r>
            <a:endParaRPr/>
          </a:p>
        </p:txBody>
      </p:sp>
      <p:sp>
        <p:nvSpPr>
          <p:cNvPr id="921" name="Google Shape;921;p79"/>
          <p:cNvSpPr txBox="1"/>
          <p:nvPr/>
        </p:nvSpPr>
        <p:spPr>
          <a:xfrm>
            <a:off x="3880550" y="4396200"/>
            <a:ext cx="2340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the human body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80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35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Different systems in the body include:</a:t>
            </a:r>
            <a:endParaRPr/>
          </a:p>
        </p:txBody>
      </p:sp>
      <p:sp>
        <p:nvSpPr>
          <p:cNvPr id="927" name="Google Shape;927;p80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circulatory system</a:t>
            </a:r>
            <a:endParaRPr/>
          </a:p>
        </p:txBody>
      </p:sp>
      <p:sp>
        <p:nvSpPr>
          <p:cNvPr id="928" name="Google Shape;928;p80"/>
          <p:cNvSpPr txBox="1"/>
          <p:nvPr/>
        </p:nvSpPr>
        <p:spPr>
          <a:xfrm>
            <a:off x="324000" y="4350200"/>
            <a:ext cx="2377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the skeletal system</a:t>
            </a:r>
            <a:endParaRPr sz="1800"/>
          </a:p>
        </p:txBody>
      </p:sp>
      <p:sp>
        <p:nvSpPr>
          <p:cNvPr id="929" name="Google Shape;929;p80"/>
          <p:cNvSpPr txBox="1"/>
          <p:nvPr/>
        </p:nvSpPr>
        <p:spPr>
          <a:xfrm>
            <a:off x="5715000" y="4350200"/>
            <a:ext cx="2494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the muscular system</a:t>
            </a:r>
            <a:endParaRPr sz="1800"/>
          </a:p>
        </p:txBody>
      </p:sp>
      <p:pic>
        <p:nvPicPr>
          <p:cNvPr id="930" name="Google Shape;930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650" y="1415950"/>
            <a:ext cx="1572049" cy="3034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80"/>
          <p:cNvPicPr preferRelativeResize="0"/>
          <p:nvPr/>
        </p:nvPicPr>
        <p:blipFill rotWithShape="1">
          <a:blip r:embed="rId4">
            <a:alphaModFix/>
          </a:blip>
          <a:srcRect l="67340" t="-3675" r="18142" b="9442"/>
          <a:stretch/>
        </p:blipFill>
        <p:spPr>
          <a:xfrm>
            <a:off x="3278175" y="1140600"/>
            <a:ext cx="1436375" cy="3309849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p80"/>
          <p:cNvSpPr txBox="1"/>
          <p:nvPr/>
        </p:nvSpPr>
        <p:spPr>
          <a:xfrm>
            <a:off x="2870360" y="4350200"/>
            <a:ext cx="2494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the digestive system</a:t>
            </a:r>
            <a:endParaRPr sz="1800"/>
          </a:p>
        </p:txBody>
      </p:sp>
      <p:pic>
        <p:nvPicPr>
          <p:cNvPr id="933" name="Google Shape;933;p80"/>
          <p:cNvPicPr preferRelativeResize="0"/>
          <p:nvPr/>
        </p:nvPicPr>
        <p:blipFill rotWithShape="1">
          <a:blip r:embed="rId4">
            <a:alphaModFix/>
          </a:blip>
          <a:srcRect l="1335" t="3057" r="84577" b="8069"/>
          <a:stretch/>
        </p:blipFill>
        <p:spPr>
          <a:xfrm>
            <a:off x="6008725" y="1297250"/>
            <a:ext cx="1407949" cy="315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8" name="Google Shape;938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3350" y="1731525"/>
            <a:ext cx="2726649" cy="231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1579125"/>
            <a:ext cx="2621474" cy="231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725" y="1600300"/>
            <a:ext cx="2726649" cy="2427300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81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76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What do you know about the skeletal, digestive and muscular systems?</a:t>
            </a:r>
            <a:endParaRPr/>
          </a:p>
        </p:txBody>
      </p:sp>
      <p:sp>
        <p:nvSpPr>
          <p:cNvPr id="942" name="Google Shape;942;p81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circulatory system</a:t>
            </a:r>
            <a:endParaRPr/>
          </a:p>
        </p:txBody>
      </p:sp>
      <p:sp>
        <p:nvSpPr>
          <p:cNvPr id="943" name="Google Shape;943;p81"/>
          <p:cNvSpPr txBox="1"/>
          <p:nvPr/>
        </p:nvSpPr>
        <p:spPr>
          <a:xfrm>
            <a:off x="607750" y="1692575"/>
            <a:ext cx="2568300" cy="19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The skeletal system is your body’s support structure, giving it shape and allowing movement. It also protects the organs.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4" name="Google Shape;944;p81"/>
          <p:cNvSpPr txBox="1"/>
          <p:nvPr/>
        </p:nvSpPr>
        <p:spPr>
          <a:xfrm>
            <a:off x="6155825" y="1824275"/>
            <a:ext cx="2568300" cy="18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The muscular system is responsible for all movement. Muscles are attached to bones, organs and 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blood vessels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5" name="Google Shape;945;p81"/>
          <p:cNvSpPr txBox="1"/>
          <p:nvPr/>
        </p:nvSpPr>
        <p:spPr>
          <a:xfrm flipH="1">
            <a:off x="3462325" y="1702800"/>
            <a:ext cx="2349300" cy="17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The digestive system breaks the food we eat up and transfers water and nutrients into the bloodstream.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6" name="Google Shape;946;p81"/>
          <p:cNvSpPr txBox="1"/>
          <p:nvPr/>
        </p:nvSpPr>
        <p:spPr>
          <a:xfrm>
            <a:off x="729900" y="4320006"/>
            <a:ext cx="95490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Aisha 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47" name="Google Shape;947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000" y="3861275"/>
            <a:ext cx="509099" cy="924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8" name="Google Shape;948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3138401" y="3781498"/>
            <a:ext cx="628750" cy="924615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Google Shape;949;p81"/>
          <p:cNvSpPr txBox="1"/>
          <p:nvPr/>
        </p:nvSpPr>
        <p:spPr>
          <a:xfrm>
            <a:off x="3614752" y="4329507"/>
            <a:ext cx="1274700" cy="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Andeep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50" name="Google Shape;950;p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74400" y="3848605"/>
            <a:ext cx="556851" cy="942786"/>
          </a:xfrm>
          <a:prstGeom prst="rect">
            <a:avLst/>
          </a:prstGeom>
          <a:noFill/>
          <a:ln>
            <a:noFill/>
          </a:ln>
        </p:spPr>
      </p:pic>
      <p:sp>
        <p:nvSpPr>
          <p:cNvPr id="951" name="Google Shape;951;p81"/>
          <p:cNvSpPr txBox="1"/>
          <p:nvPr/>
        </p:nvSpPr>
        <p:spPr>
          <a:xfrm>
            <a:off x="6354073" y="4473041"/>
            <a:ext cx="954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Laura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6" name="Google Shape;956;p82"/>
          <p:cNvPicPr preferRelativeResize="0"/>
          <p:nvPr/>
        </p:nvPicPr>
        <p:blipFill rotWithShape="1">
          <a:blip r:embed="rId3">
            <a:alphaModFix/>
          </a:blip>
          <a:srcRect l="50481" r="34596" b="8003"/>
          <a:stretch/>
        </p:blipFill>
        <p:spPr>
          <a:xfrm>
            <a:off x="6814625" y="2460650"/>
            <a:ext cx="954348" cy="2088549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82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1206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Another system in the human body is called the </a:t>
            </a:r>
            <a:br>
              <a:rPr lang="en-GB"/>
            </a:br>
            <a:r>
              <a:rPr lang="en-GB" b="1"/>
              <a:t>circulatory system</a:t>
            </a:r>
            <a:r>
              <a:rPr lang="en-GB"/>
              <a:t>. It consists of three important components.</a:t>
            </a:r>
            <a:endParaRPr/>
          </a:p>
        </p:txBody>
      </p:sp>
      <p:sp>
        <p:nvSpPr>
          <p:cNvPr id="958" name="Google Shape;958;p82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circulatory system</a:t>
            </a:r>
            <a:endParaRPr/>
          </a:p>
        </p:txBody>
      </p:sp>
      <p:sp>
        <p:nvSpPr>
          <p:cNvPr id="959" name="Google Shape;959;p82"/>
          <p:cNvSpPr txBox="1"/>
          <p:nvPr/>
        </p:nvSpPr>
        <p:spPr>
          <a:xfrm>
            <a:off x="559350" y="4271300"/>
            <a:ext cx="1412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heart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0" name="Google Shape;960;p82"/>
          <p:cNvSpPr txBox="1"/>
          <p:nvPr/>
        </p:nvSpPr>
        <p:spPr>
          <a:xfrm>
            <a:off x="3466400" y="4271300"/>
            <a:ext cx="2153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blood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1" name="Google Shape;961;p82"/>
          <p:cNvSpPr txBox="1"/>
          <p:nvPr/>
        </p:nvSpPr>
        <p:spPr>
          <a:xfrm>
            <a:off x="6542400" y="4358700"/>
            <a:ext cx="1833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blood vessels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2" name="Google Shape;962;p82"/>
          <p:cNvSpPr txBox="1"/>
          <p:nvPr/>
        </p:nvSpPr>
        <p:spPr>
          <a:xfrm>
            <a:off x="324000" y="1966050"/>
            <a:ext cx="8496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What three body parts make up the circulatory system?</a:t>
            </a:r>
            <a:endParaRPr/>
          </a:p>
        </p:txBody>
      </p:sp>
      <p:pic>
        <p:nvPicPr>
          <p:cNvPr id="963" name="Google Shape;963;p82"/>
          <p:cNvPicPr preferRelativeResize="0"/>
          <p:nvPr/>
        </p:nvPicPr>
        <p:blipFill rotWithShape="1">
          <a:blip r:embed="rId4">
            <a:alphaModFix/>
          </a:blip>
          <a:srcRect l="11192" r="11192"/>
          <a:stretch/>
        </p:blipFill>
        <p:spPr>
          <a:xfrm>
            <a:off x="489300" y="2518250"/>
            <a:ext cx="1152952" cy="1782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82"/>
          <p:cNvPicPr preferRelativeResize="0"/>
          <p:nvPr/>
        </p:nvPicPr>
        <p:blipFill rotWithShape="1">
          <a:blip r:embed="rId5">
            <a:alphaModFix/>
          </a:blip>
          <a:srcRect l="23127" r="26844"/>
          <a:stretch/>
        </p:blipFill>
        <p:spPr>
          <a:xfrm>
            <a:off x="3550325" y="2641650"/>
            <a:ext cx="1732669" cy="173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9" name="Google Shape;969;p83"/>
          <p:cNvPicPr preferRelativeResize="0"/>
          <p:nvPr/>
        </p:nvPicPr>
        <p:blipFill rotWithShape="1">
          <a:blip r:embed="rId3">
            <a:alphaModFix/>
          </a:blip>
          <a:srcRect l="50895" t="-1336" r="34215" b="9770"/>
          <a:stretch/>
        </p:blipFill>
        <p:spPr>
          <a:xfrm>
            <a:off x="5112750" y="573000"/>
            <a:ext cx="1763502" cy="3849976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p83"/>
          <p:cNvSpPr txBox="1">
            <a:spLocks noGrp="1"/>
          </p:cNvSpPr>
          <p:nvPr>
            <p:ph type="body" idx="1"/>
          </p:nvPr>
        </p:nvSpPr>
        <p:spPr>
          <a:xfrm>
            <a:off x="324000" y="835500"/>
            <a:ext cx="4248000" cy="78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The circulatory system consists of the </a:t>
            </a:r>
            <a:r>
              <a:rPr lang="en-GB" b="1"/>
              <a:t>heart</a:t>
            </a:r>
            <a:r>
              <a:rPr lang="en-GB"/>
              <a:t>, blood and </a:t>
            </a:r>
            <a:r>
              <a:rPr lang="en-GB" b="1"/>
              <a:t>blood vessels</a:t>
            </a:r>
            <a:r>
              <a:rPr lang="en-GB"/>
              <a:t>.</a:t>
            </a:r>
            <a:endParaRPr/>
          </a:p>
        </p:txBody>
      </p:sp>
      <p:sp>
        <p:nvSpPr>
          <p:cNvPr id="971" name="Google Shape;971;p83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circulatory system</a:t>
            </a:r>
            <a:endParaRPr/>
          </a:p>
        </p:txBody>
      </p:sp>
      <p:sp>
        <p:nvSpPr>
          <p:cNvPr id="972" name="Google Shape;972;p83"/>
          <p:cNvSpPr txBox="1"/>
          <p:nvPr/>
        </p:nvSpPr>
        <p:spPr>
          <a:xfrm>
            <a:off x="324000" y="2543850"/>
            <a:ext cx="4248000" cy="15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They all work together to ensure that blood circulates around the body, performing its important functions.</a:t>
            </a:r>
            <a:endParaRPr/>
          </a:p>
        </p:txBody>
      </p:sp>
      <p:sp>
        <p:nvSpPr>
          <p:cNvPr id="973" name="Google Shape;973;p83"/>
          <p:cNvSpPr txBox="1"/>
          <p:nvPr/>
        </p:nvSpPr>
        <p:spPr>
          <a:xfrm>
            <a:off x="6843600" y="1307250"/>
            <a:ext cx="1976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The heart pumps blood through blood vessels.</a:t>
            </a:r>
            <a:endParaRPr sz="1800"/>
          </a:p>
        </p:txBody>
      </p:sp>
      <p:sp>
        <p:nvSpPr>
          <p:cNvPr id="974" name="Google Shape;974;p83"/>
          <p:cNvSpPr txBox="1"/>
          <p:nvPr/>
        </p:nvSpPr>
        <p:spPr>
          <a:xfrm>
            <a:off x="5088588" y="4320000"/>
            <a:ext cx="2383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circulatory system</a:t>
            </a:r>
            <a:endParaRPr sz="1800"/>
          </a:p>
        </p:txBody>
      </p:sp>
      <p:cxnSp>
        <p:nvCxnSpPr>
          <p:cNvPr id="975" name="Google Shape;975;p83"/>
          <p:cNvCxnSpPr>
            <a:endCxn id="973" idx="1"/>
          </p:cNvCxnSpPr>
          <p:nvPr/>
        </p:nvCxnSpPr>
        <p:spPr>
          <a:xfrm rot="10800000" flipH="1">
            <a:off x="5992200" y="1764450"/>
            <a:ext cx="851400" cy="294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84"/>
          <p:cNvSpPr txBox="1">
            <a:spLocks noGrp="1"/>
          </p:cNvSpPr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stomach, blood, blood vessels</a:t>
            </a:r>
            <a:endParaRPr/>
          </a:p>
        </p:txBody>
      </p:sp>
      <p:sp>
        <p:nvSpPr>
          <p:cNvPr id="981" name="Google Shape;981;p84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circulatory system</a:t>
            </a:r>
            <a:endParaRPr/>
          </a:p>
        </p:txBody>
      </p:sp>
      <p:sp>
        <p:nvSpPr>
          <p:cNvPr id="982" name="Google Shape;982;p84"/>
          <p:cNvSpPr txBox="1">
            <a:spLocks noGrp="1"/>
          </p:cNvSpPr>
          <p:nvPr>
            <p:ph type="subTitle" idx="4"/>
          </p:nvPr>
        </p:nvSpPr>
        <p:spPr>
          <a:xfrm>
            <a:off x="1034425" y="3766975"/>
            <a:ext cx="71352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blood, heart, blood vessels</a:t>
            </a:r>
            <a:endParaRPr/>
          </a:p>
        </p:txBody>
      </p:sp>
      <p:sp>
        <p:nvSpPr>
          <p:cNvPr id="983" name="Google Shape;983;p84"/>
          <p:cNvSpPr txBox="1">
            <a:spLocks noGrp="1"/>
          </p:cNvSpPr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Which three body parts make up the human circulatory system?</a:t>
            </a:r>
            <a:endParaRPr/>
          </a:p>
        </p:txBody>
      </p:sp>
      <p:sp>
        <p:nvSpPr>
          <p:cNvPr id="984" name="Google Shape;984;p84"/>
          <p:cNvSpPr txBox="1">
            <a:spLocks noGrp="1"/>
          </p:cNvSpPr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lungs, blood, heart</a:t>
            </a:r>
            <a:endParaRPr/>
          </a:p>
        </p:txBody>
      </p:sp>
      <p:pic>
        <p:nvPicPr>
          <p:cNvPr id="985" name="Google Shape;985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0258" y="37669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85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24700" cy="1155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The </a:t>
            </a:r>
            <a:r>
              <a:rPr lang="en-GB" b="1"/>
              <a:t>circulatory system </a:t>
            </a:r>
            <a:r>
              <a:rPr lang="en-GB"/>
              <a:t>is responsible for the flow of blood through the </a:t>
            </a:r>
            <a:r>
              <a:rPr lang="en-GB" b="1"/>
              <a:t>heart </a:t>
            </a:r>
            <a:r>
              <a:rPr lang="en-GB"/>
              <a:t>and around the body through tubes called </a:t>
            </a:r>
            <a:r>
              <a:rPr lang="en-GB" b="1"/>
              <a:t>blood vessels</a:t>
            </a:r>
            <a:r>
              <a:rPr lang="en-GB"/>
              <a:t>.</a:t>
            </a:r>
            <a:endParaRPr/>
          </a:p>
        </p:txBody>
      </p:sp>
      <p:sp>
        <p:nvSpPr>
          <p:cNvPr id="991" name="Google Shape;991;p85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The circulatory system</a:t>
            </a:r>
            <a:endParaRPr/>
          </a:p>
        </p:txBody>
      </p:sp>
      <p:pic>
        <p:nvPicPr>
          <p:cNvPr id="992" name="Google Shape;992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2022100"/>
            <a:ext cx="2282051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85"/>
          <p:cNvSpPr txBox="1"/>
          <p:nvPr/>
        </p:nvSpPr>
        <p:spPr>
          <a:xfrm>
            <a:off x="324000" y="2916300"/>
            <a:ext cx="23460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drawing of a blood vessel</a:t>
            </a:r>
            <a:endParaRPr sz="1800"/>
          </a:p>
        </p:txBody>
      </p:sp>
      <p:pic>
        <p:nvPicPr>
          <p:cNvPr id="994" name="Google Shape;994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12423" y="3618602"/>
            <a:ext cx="804876" cy="701399"/>
          </a:xfrm>
          <a:prstGeom prst="rect">
            <a:avLst/>
          </a:prstGeom>
          <a:noFill/>
          <a:ln>
            <a:noFill/>
          </a:ln>
        </p:spPr>
      </p:pic>
      <p:sp>
        <p:nvSpPr>
          <p:cNvPr id="995" name="Google Shape;995;p85"/>
          <p:cNvSpPr txBox="1"/>
          <p:nvPr/>
        </p:nvSpPr>
        <p:spPr>
          <a:xfrm>
            <a:off x="7359472" y="4320000"/>
            <a:ext cx="1095600" cy="5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Sofia 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96" name="Google Shape;996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3223250" y="2022100"/>
            <a:ext cx="4315550" cy="1155300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85"/>
          <p:cNvSpPr txBox="1"/>
          <p:nvPr/>
        </p:nvSpPr>
        <p:spPr>
          <a:xfrm>
            <a:off x="3400275" y="2160000"/>
            <a:ext cx="4035900" cy="7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What does blood carry to all parts of the body? 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98" name="Google Shape;998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3196876" y="3307675"/>
            <a:ext cx="4402374" cy="1197499"/>
          </a:xfrm>
          <a:prstGeom prst="rect">
            <a:avLst/>
          </a:prstGeom>
          <a:noFill/>
          <a:ln>
            <a:noFill/>
          </a:ln>
        </p:spPr>
      </p:pic>
      <p:sp>
        <p:nvSpPr>
          <p:cNvPr id="999" name="Google Shape;999;p85"/>
          <p:cNvSpPr txBox="1"/>
          <p:nvPr/>
        </p:nvSpPr>
        <p:spPr>
          <a:xfrm>
            <a:off x="3347250" y="3407900"/>
            <a:ext cx="4101600" cy="7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What does blood carry back from the body to be removed?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86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6082200" cy="47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</a:t>
            </a:r>
            <a:r>
              <a:rPr lang="en-GB" b="1"/>
              <a:t>blood </a:t>
            </a:r>
            <a:r>
              <a:rPr lang="en-GB"/>
              <a:t>…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1005" name="Google Shape;1005;p86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The circulatory system</a:t>
            </a:r>
            <a:endParaRPr/>
          </a:p>
        </p:txBody>
      </p:sp>
      <p:pic>
        <p:nvPicPr>
          <p:cNvPr id="1006" name="Google Shape;1006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6025" y="1409988"/>
            <a:ext cx="2805599" cy="2173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5625" y="1760625"/>
            <a:ext cx="3068125" cy="1906399"/>
          </a:xfrm>
          <a:prstGeom prst="rect">
            <a:avLst/>
          </a:prstGeom>
          <a:noFill/>
          <a:ln>
            <a:noFill/>
          </a:ln>
        </p:spPr>
      </p:pic>
      <p:sp>
        <p:nvSpPr>
          <p:cNvPr id="1008" name="Google Shape;1008;p86"/>
          <p:cNvSpPr txBox="1"/>
          <p:nvPr/>
        </p:nvSpPr>
        <p:spPr>
          <a:xfrm>
            <a:off x="1106350" y="1918925"/>
            <a:ext cx="2805600" cy="13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… supplies the body with nutrients and oxygen.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9" name="Google Shape;1009;p86"/>
          <p:cNvSpPr txBox="1"/>
          <p:nvPr/>
        </p:nvSpPr>
        <p:spPr>
          <a:xfrm flipH="1">
            <a:off x="5191125" y="1620000"/>
            <a:ext cx="2570700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… removes waste products that it doesn’t need, like carbon dioxide.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0" name="Google Shape;1010;p86"/>
          <p:cNvSpPr txBox="1"/>
          <p:nvPr/>
        </p:nvSpPr>
        <p:spPr>
          <a:xfrm>
            <a:off x="1041800" y="4379656"/>
            <a:ext cx="95490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Aisha 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11" name="Google Shape;1011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862" y="3464625"/>
            <a:ext cx="636138" cy="1155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2" name="Google Shape;1012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4685400" y="3559700"/>
            <a:ext cx="636150" cy="935482"/>
          </a:xfrm>
          <a:prstGeom prst="rect">
            <a:avLst/>
          </a:prstGeom>
          <a:noFill/>
          <a:ln>
            <a:noFill/>
          </a:ln>
        </p:spPr>
      </p:pic>
      <p:sp>
        <p:nvSpPr>
          <p:cNvPr id="1013" name="Google Shape;1013;p86"/>
          <p:cNvSpPr txBox="1"/>
          <p:nvPr/>
        </p:nvSpPr>
        <p:spPr>
          <a:xfrm>
            <a:off x="5327002" y="4230882"/>
            <a:ext cx="1274700" cy="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Andeep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87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circulatory system</a:t>
            </a:r>
            <a:endParaRPr/>
          </a:p>
        </p:txBody>
      </p:sp>
      <p:grpSp>
        <p:nvGrpSpPr>
          <p:cNvPr id="1019" name="Google Shape;1019;p87"/>
          <p:cNvGrpSpPr/>
          <p:nvPr/>
        </p:nvGrpSpPr>
        <p:grpSpPr>
          <a:xfrm>
            <a:off x="1288601" y="964939"/>
            <a:ext cx="3972455" cy="2111759"/>
            <a:chOff x="4917180" y="1111875"/>
            <a:chExt cx="2726649" cy="1799999"/>
          </a:xfrm>
        </p:grpSpPr>
        <p:pic>
          <p:nvPicPr>
            <p:cNvPr id="1020" name="Google Shape;1020;p8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917180" y="1111875"/>
              <a:ext cx="2726649" cy="17999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1" name="Google Shape;1021;p87"/>
            <p:cNvSpPr txBox="1"/>
            <p:nvPr/>
          </p:nvSpPr>
          <p:spPr>
            <a:xfrm flipH="1">
              <a:off x="5061675" y="1306565"/>
              <a:ext cx="2461500" cy="115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If blood transports oxygen, why are the lungs not a part of the </a:t>
              </a:r>
              <a:r>
                <a:rPr lang="en-GB" sz="2000" b="1">
                  <a:latin typeface="Lexend"/>
                  <a:ea typeface="Lexend"/>
                  <a:cs typeface="Lexend"/>
                  <a:sym typeface="Lexend"/>
                </a:rPr>
                <a:t>circulatory system</a:t>
              </a: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?</a:t>
              </a:r>
              <a:endParaRPr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22" name="Google Shape;1022;p87"/>
          <p:cNvSpPr txBox="1">
            <a:spLocks noGrp="1"/>
          </p:cNvSpPr>
          <p:nvPr>
            <p:ph type="body" idx="1"/>
          </p:nvPr>
        </p:nvSpPr>
        <p:spPr>
          <a:xfrm>
            <a:off x="2106400" y="3741000"/>
            <a:ext cx="3045600" cy="57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What do you think?</a:t>
            </a:r>
            <a:endParaRPr/>
          </a:p>
        </p:txBody>
      </p:sp>
      <p:pic>
        <p:nvPicPr>
          <p:cNvPr id="1023" name="Google Shape;1023;p87"/>
          <p:cNvPicPr preferRelativeResize="0"/>
          <p:nvPr/>
        </p:nvPicPr>
        <p:blipFill rotWithShape="1">
          <a:blip r:embed="rId4">
            <a:alphaModFix/>
          </a:blip>
          <a:srcRect l="51363" r="35679" b="8933"/>
          <a:stretch/>
        </p:blipFill>
        <p:spPr>
          <a:xfrm>
            <a:off x="5624775" y="587400"/>
            <a:ext cx="1476925" cy="368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4" name="Google Shape;1024;p87"/>
          <p:cNvSpPr txBox="1"/>
          <p:nvPr/>
        </p:nvSpPr>
        <p:spPr>
          <a:xfrm>
            <a:off x="5489650" y="4224600"/>
            <a:ext cx="2487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circulatory system</a:t>
            </a:r>
            <a:endParaRPr sz="1800"/>
          </a:p>
        </p:txBody>
      </p:sp>
      <p:sp>
        <p:nvSpPr>
          <p:cNvPr id="1025" name="Google Shape;1025;p87"/>
          <p:cNvSpPr txBox="1"/>
          <p:nvPr/>
        </p:nvSpPr>
        <p:spPr>
          <a:xfrm>
            <a:off x="324000" y="3567668"/>
            <a:ext cx="95490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Laura 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26" name="Google Shape;1026;p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250" y="2445237"/>
            <a:ext cx="637890" cy="108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88"/>
          <p:cNvSpPr txBox="1">
            <a:spLocks noGrp="1"/>
          </p:cNvSpPr>
          <p:nvPr>
            <p:ph type="body" idx="1"/>
          </p:nvPr>
        </p:nvSpPr>
        <p:spPr>
          <a:xfrm>
            <a:off x="324000" y="835500"/>
            <a:ext cx="7135200" cy="68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/>
              <a:t>The lungs are part of another system in the human </a:t>
            </a:r>
            <a:br>
              <a:rPr lang="en-GB" sz="2000"/>
            </a:br>
            <a:r>
              <a:rPr lang="en-GB" sz="2000"/>
              <a:t>body called the respiratory (breathing) system. </a:t>
            </a:r>
            <a:endParaRPr sz="2000"/>
          </a:p>
        </p:txBody>
      </p:sp>
      <p:sp>
        <p:nvSpPr>
          <p:cNvPr id="1032" name="Google Shape;1032;p88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circulatory system</a:t>
            </a:r>
            <a:endParaRPr b="0"/>
          </a:p>
        </p:txBody>
      </p:sp>
      <p:sp>
        <p:nvSpPr>
          <p:cNvPr id="1033" name="Google Shape;1033;p88"/>
          <p:cNvSpPr txBox="1"/>
          <p:nvPr/>
        </p:nvSpPr>
        <p:spPr>
          <a:xfrm>
            <a:off x="324000" y="1804650"/>
            <a:ext cx="3618900" cy="13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The </a:t>
            </a:r>
            <a:r>
              <a:rPr lang="en-GB" sz="2000" b="1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circulatory system </a:t>
            </a:r>
            <a:r>
              <a:rPr lang="en-GB" sz="20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supports the respiratory system by bringing blood to and from the lungs.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4" name="Google Shape;1034;p88"/>
          <p:cNvSpPr txBox="1"/>
          <p:nvPr/>
        </p:nvSpPr>
        <p:spPr>
          <a:xfrm>
            <a:off x="4012150" y="4188275"/>
            <a:ext cx="4363500" cy="5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Blood vessels stretch their way to the lungs to absorb oxygen.</a:t>
            </a:r>
            <a:endParaRPr sz="1800"/>
          </a:p>
        </p:txBody>
      </p:sp>
      <p:sp>
        <p:nvSpPr>
          <p:cNvPr id="1035" name="Google Shape;1035;p88"/>
          <p:cNvSpPr txBox="1"/>
          <p:nvPr/>
        </p:nvSpPr>
        <p:spPr>
          <a:xfrm>
            <a:off x="324000" y="3470850"/>
            <a:ext cx="3618900" cy="8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At the lungs, blood picks up oxygen and drops off carbon dioxide.</a:t>
            </a:r>
            <a:endParaRPr sz="3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36" name="Google Shape;1036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2150" y="1692725"/>
            <a:ext cx="4419600" cy="249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9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circulatory system</a:t>
            </a:r>
            <a:endParaRPr b="0"/>
          </a:p>
        </p:txBody>
      </p:sp>
      <p:pic>
        <p:nvPicPr>
          <p:cNvPr id="1042" name="Google Shape;1042;p89"/>
          <p:cNvPicPr preferRelativeResize="0"/>
          <p:nvPr/>
        </p:nvPicPr>
        <p:blipFill rotWithShape="1">
          <a:blip r:embed="rId3">
            <a:alphaModFix/>
          </a:blip>
          <a:srcRect l="11192" r="11192"/>
          <a:stretch/>
        </p:blipFill>
        <p:spPr>
          <a:xfrm>
            <a:off x="4006412" y="2176447"/>
            <a:ext cx="501301" cy="774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89"/>
          <p:cNvPicPr preferRelativeResize="0"/>
          <p:nvPr/>
        </p:nvPicPr>
        <p:blipFill rotWithShape="1">
          <a:blip r:embed="rId4">
            <a:alphaModFix/>
          </a:blip>
          <a:srcRect t="4783" b="4792"/>
          <a:stretch/>
        </p:blipFill>
        <p:spPr>
          <a:xfrm>
            <a:off x="3824299" y="829002"/>
            <a:ext cx="865525" cy="851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89"/>
          <p:cNvPicPr preferRelativeResize="0"/>
          <p:nvPr/>
        </p:nvPicPr>
        <p:blipFill rotWithShape="1">
          <a:blip r:embed="rId5">
            <a:alphaModFix/>
          </a:blip>
          <a:srcRect l="-1380" t="-8103" r="1380" b="19733"/>
          <a:stretch/>
        </p:blipFill>
        <p:spPr>
          <a:xfrm>
            <a:off x="3950600" y="3284475"/>
            <a:ext cx="612924" cy="1324124"/>
          </a:xfrm>
          <a:prstGeom prst="rect">
            <a:avLst/>
          </a:prstGeom>
          <a:noFill/>
          <a:ln>
            <a:noFill/>
          </a:ln>
        </p:spPr>
      </p:pic>
      <p:sp>
        <p:nvSpPr>
          <p:cNvPr id="1045" name="Google Shape;1045;p89"/>
          <p:cNvSpPr/>
          <p:nvPr/>
        </p:nvSpPr>
        <p:spPr>
          <a:xfrm>
            <a:off x="4755675" y="2740900"/>
            <a:ext cx="501300" cy="13242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6" name="Google Shape;1046;p89"/>
          <p:cNvSpPr txBox="1"/>
          <p:nvPr/>
        </p:nvSpPr>
        <p:spPr>
          <a:xfrm>
            <a:off x="3937845" y="1639000"/>
            <a:ext cx="8655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lungs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7" name="Google Shape;1047;p89"/>
          <p:cNvSpPr txBox="1"/>
          <p:nvPr/>
        </p:nvSpPr>
        <p:spPr>
          <a:xfrm>
            <a:off x="3937846" y="2911475"/>
            <a:ext cx="8655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heart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8" name="Google Shape;1048;p89"/>
          <p:cNvSpPr txBox="1"/>
          <p:nvPr/>
        </p:nvSpPr>
        <p:spPr>
          <a:xfrm>
            <a:off x="3937846" y="4332900"/>
            <a:ext cx="865500" cy="288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body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9" name="Google Shape;1049;p89"/>
          <p:cNvSpPr txBox="1"/>
          <p:nvPr/>
        </p:nvSpPr>
        <p:spPr>
          <a:xfrm>
            <a:off x="5391874" y="2778300"/>
            <a:ext cx="3164827" cy="119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 dirty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Arteries transport this oxygen rich blood from the heart to every part of the body. </a:t>
            </a:r>
            <a:endParaRPr sz="2200" dirty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50" name="Google Shape;1050;p89"/>
          <p:cNvGrpSpPr/>
          <p:nvPr/>
        </p:nvGrpSpPr>
        <p:grpSpPr>
          <a:xfrm>
            <a:off x="4755675" y="746675"/>
            <a:ext cx="2841450" cy="1877925"/>
            <a:chOff x="4755675" y="746675"/>
            <a:chExt cx="2841450" cy="1877925"/>
          </a:xfrm>
        </p:grpSpPr>
        <p:sp>
          <p:nvSpPr>
            <p:cNvPr id="1051" name="Google Shape;1051;p89"/>
            <p:cNvSpPr/>
            <p:nvPr/>
          </p:nvSpPr>
          <p:spPr>
            <a:xfrm>
              <a:off x="4755675" y="1334900"/>
              <a:ext cx="501300" cy="1289700"/>
            </a:xfrm>
            <a:prstGeom prst="curvedLeftArrow">
              <a:avLst>
                <a:gd name="adj1" fmla="val 25000"/>
                <a:gd name="adj2" fmla="val 50000"/>
                <a:gd name="adj3" fmla="val 25000"/>
              </a:avLst>
            </a:prstGeom>
            <a:solidFill>
              <a:srgbClr val="EA9999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2" name="Google Shape;1052;p89"/>
            <p:cNvSpPr txBox="1"/>
            <p:nvPr/>
          </p:nvSpPr>
          <p:spPr>
            <a:xfrm>
              <a:off x="5322825" y="746675"/>
              <a:ext cx="22743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Blood collects oxygen from the lungs.</a:t>
              </a:r>
              <a:endParaRPr/>
            </a:p>
          </p:txBody>
        </p:sp>
      </p:grpSp>
      <p:grpSp>
        <p:nvGrpSpPr>
          <p:cNvPr id="1053" name="Google Shape;1053;p89"/>
          <p:cNvGrpSpPr/>
          <p:nvPr/>
        </p:nvGrpSpPr>
        <p:grpSpPr>
          <a:xfrm>
            <a:off x="397025" y="2601300"/>
            <a:ext cx="3389004" cy="1723800"/>
            <a:chOff x="397025" y="2601300"/>
            <a:chExt cx="3389004" cy="1723800"/>
          </a:xfrm>
        </p:grpSpPr>
        <p:sp>
          <p:nvSpPr>
            <p:cNvPr id="1054" name="Google Shape;1054;p89"/>
            <p:cNvSpPr/>
            <p:nvPr/>
          </p:nvSpPr>
          <p:spPr>
            <a:xfrm rot="10800000">
              <a:off x="3284729" y="2677650"/>
              <a:ext cx="501300" cy="1342200"/>
            </a:xfrm>
            <a:prstGeom prst="curvedLeftArrow">
              <a:avLst>
                <a:gd name="adj1" fmla="val 25000"/>
                <a:gd name="adj2" fmla="val 50000"/>
                <a:gd name="adj3" fmla="val 25000"/>
              </a:avLst>
            </a:prstGeom>
            <a:solidFill>
              <a:srgbClr val="D3E3FD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5" name="Google Shape;1055;p89"/>
            <p:cNvSpPr txBox="1"/>
            <p:nvPr/>
          </p:nvSpPr>
          <p:spPr>
            <a:xfrm>
              <a:off x="397025" y="2601300"/>
              <a:ext cx="2842200" cy="172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Veins transport blood that has collected carbon dioxide from the body back to the </a:t>
              </a:r>
              <a:r>
                <a:rPr lang="en-GB" sz="2000" b="1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heart</a:t>
              </a:r>
              <a:endParaRPr/>
            </a:p>
          </p:txBody>
        </p:sp>
      </p:grpSp>
      <p:grpSp>
        <p:nvGrpSpPr>
          <p:cNvPr id="1056" name="Google Shape;1056;p89"/>
          <p:cNvGrpSpPr/>
          <p:nvPr/>
        </p:nvGrpSpPr>
        <p:grpSpPr>
          <a:xfrm>
            <a:off x="429600" y="810000"/>
            <a:ext cx="3356429" cy="1761740"/>
            <a:chOff x="429600" y="810000"/>
            <a:chExt cx="3356429" cy="1761740"/>
          </a:xfrm>
        </p:grpSpPr>
        <p:sp>
          <p:nvSpPr>
            <p:cNvPr id="1057" name="Google Shape;1057;p89"/>
            <p:cNvSpPr txBox="1"/>
            <p:nvPr/>
          </p:nvSpPr>
          <p:spPr>
            <a:xfrm>
              <a:off x="429600" y="810000"/>
              <a:ext cx="27033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Blood carries carbon dioxide to the lungs to be exhaled.</a:t>
              </a:r>
              <a:endParaRPr/>
            </a:p>
          </p:txBody>
        </p:sp>
        <p:sp>
          <p:nvSpPr>
            <p:cNvPr id="1058" name="Google Shape;1058;p89"/>
            <p:cNvSpPr/>
            <p:nvPr/>
          </p:nvSpPr>
          <p:spPr>
            <a:xfrm rot="10800000">
              <a:off x="3284729" y="1282340"/>
              <a:ext cx="501300" cy="1289400"/>
            </a:xfrm>
            <a:prstGeom prst="curvedLeftArrow">
              <a:avLst>
                <a:gd name="adj1" fmla="val 25000"/>
                <a:gd name="adj2" fmla="val 50000"/>
                <a:gd name="adj3" fmla="val 25000"/>
              </a:avLst>
            </a:prstGeom>
            <a:solidFill>
              <a:srgbClr val="C9DAF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90"/>
          <p:cNvSpPr txBox="1">
            <a:spLocks noGrp="1"/>
          </p:cNvSpPr>
          <p:nvPr>
            <p:ph type="subTitle" idx="1"/>
          </p:nvPr>
        </p:nvSpPr>
        <p:spPr>
          <a:xfrm>
            <a:off x="980575" y="31199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The lungs are a part of the respiratory system which supplies oxygen to the circulatory system.</a:t>
            </a:r>
            <a:endParaRPr/>
          </a:p>
        </p:txBody>
      </p:sp>
      <p:sp>
        <p:nvSpPr>
          <p:cNvPr id="1064" name="Google Shape;1064;p90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circulatory system</a:t>
            </a:r>
            <a:endParaRPr/>
          </a:p>
        </p:txBody>
      </p:sp>
      <p:sp>
        <p:nvSpPr>
          <p:cNvPr id="1065" name="Google Shape;1065;p90"/>
          <p:cNvSpPr txBox="1">
            <a:spLocks noGrp="1"/>
          </p:cNvSpPr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The lungs are a part of the circulatory system.</a:t>
            </a:r>
            <a:endParaRPr/>
          </a:p>
        </p:txBody>
      </p:sp>
      <p:sp>
        <p:nvSpPr>
          <p:cNvPr id="1066" name="Google Shape;1066;p90"/>
          <p:cNvSpPr txBox="1">
            <a:spLocks noGrp="1"/>
          </p:cNvSpPr>
          <p:nvPr>
            <p:ph type="subTitle" idx="3"/>
          </p:nvPr>
        </p:nvSpPr>
        <p:spPr>
          <a:xfrm>
            <a:off x="980575" y="4040350"/>
            <a:ext cx="7360800" cy="55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The lungs pump oxygen into the heart through tubes.</a:t>
            </a:r>
            <a:endParaRPr/>
          </a:p>
        </p:txBody>
      </p:sp>
      <p:pic>
        <p:nvPicPr>
          <p:cNvPr id="1067" name="Google Shape;1067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1797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8" name="Google Shape;1068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9033" y="35281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91"/>
          <p:cNvSpPr txBox="1">
            <a:spLocks noGrp="1"/>
          </p:cNvSpPr>
          <p:nvPr>
            <p:ph type="subTitle" idx="1"/>
          </p:nvPr>
        </p:nvSpPr>
        <p:spPr>
          <a:xfrm>
            <a:off x="980575" y="30437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The circulatory system supplies the body with nutrients and oxygen and removes waste.</a:t>
            </a:r>
            <a:endParaRPr/>
          </a:p>
        </p:txBody>
      </p:sp>
      <p:sp>
        <p:nvSpPr>
          <p:cNvPr id="1074" name="Google Shape;1074;p91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circulatory system</a:t>
            </a:r>
            <a:endParaRPr/>
          </a:p>
        </p:txBody>
      </p:sp>
      <p:sp>
        <p:nvSpPr>
          <p:cNvPr id="1075" name="Google Shape;1075;p91"/>
          <p:cNvSpPr txBox="1">
            <a:spLocks noGrp="1"/>
          </p:cNvSpPr>
          <p:nvPr>
            <p:ph type="subTitle" idx="2"/>
          </p:nvPr>
        </p:nvSpPr>
        <p:spPr>
          <a:xfrm>
            <a:off x="324000" y="1080000"/>
            <a:ext cx="6722400" cy="36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The circulatory system removes waste.</a:t>
            </a:r>
            <a:endParaRPr/>
          </a:p>
        </p:txBody>
      </p:sp>
      <p:sp>
        <p:nvSpPr>
          <p:cNvPr id="1076" name="Google Shape;1076;p91"/>
          <p:cNvSpPr txBox="1">
            <a:spLocks noGrp="1"/>
          </p:cNvSpPr>
          <p:nvPr>
            <p:ph type="subTitle" idx="3"/>
          </p:nvPr>
        </p:nvSpPr>
        <p:spPr>
          <a:xfrm>
            <a:off x="980575" y="3964150"/>
            <a:ext cx="71538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The circulatory system is responsible for getting rid of our waste food. </a:t>
            </a:r>
            <a:endParaRPr/>
          </a:p>
        </p:txBody>
      </p:sp>
      <p:pic>
        <p:nvPicPr>
          <p:cNvPr id="1077" name="Google Shape;1077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4983" y="1797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8" name="Google Shape;1078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5083" y="34566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92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The circulatory system</a:t>
            </a:r>
            <a:endParaRPr sz="2000"/>
          </a:p>
        </p:txBody>
      </p:sp>
      <p:sp>
        <p:nvSpPr>
          <p:cNvPr id="1084" name="Google Shape;1084;p92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83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/>
              <a:t>Make a matching card game to help you to identify and name each part of the circulatory system.</a:t>
            </a:r>
            <a:endParaRPr sz="2000"/>
          </a:p>
        </p:txBody>
      </p:sp>
      <p:sp>
        <p:nvSpPr>
          <p:cNvPr id="1085" name="Google Shape;1085;p92"/>
          <p:cNvSpPr txBox="1">
            <a:spLocks noGrp="1"/>
          </p:cNvSpPr>
          <p:nvPr>
            <p:ph type="body" idx="1"/>
          </p:nvPr>
        </p:nvSpPr>
        <p:spPr>
          <a:xfrm>
            <a:off x="389325" y="4040000"/>
            <a:ext cx="7945200" cy="78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/>
              <a:t>Cut out the cards, shuffle them and challenge each other to match them up.</a:t>
            </a:r>
            <a:endParaRPr sz="2000"/>
          </a:p>
        </p:txBody>
      </p:sp>
      <p:graphicFrame>
        <p:nvGraphicFramePr>
          <p:cNvPr id="1086" name="Google Shape;1086;p92"/>
          <p:cNvGraphicFramePr/>
          <p:nvPr/>
        </p:nvGraphicFramePr>
        <p:xfrm>
          <a:off x="767850" y="1657450"/>
          <a:ext cx="7239000" cy="2224950"/>
        </p:xfrm>
        <a:graphic>
          <a:graphicData uri="http://schemas.openxmlformats.org/drawingml/2006/table">
            <a:tbl>
              <a:tblPr>
                <a:noFill/>
                <a:tableStyleId>{9E69FA54-6877-4B68-99F4-5C3EF0CC0CAC}</a:tableStyleId>
              </a:tblPr>
              <a:tblGrid>
                <a:gridCol w="241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name 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diagram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function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heart 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87" name="Google Shape;1087;p92"/>
          <p:cNvPicPr preferRelativeResize="0"/>
          <p:nvPr/>
        </p:nvPicPr>
        <p:blipFill rotWithShape="1">
          <a:blip r:embed="rId3">
            <a:alphaModFix/>
          </a:blip>
          <a:srcRect l="11192" r="11192"/>
          <a:stretch/>
        </p:blipFill>
        <p:spPr>
          <a:xfrm>
            <a:off x="3806911" y="2058486"/>
            <a:ext cx="830139" cy="12830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8" name="Google Shape;1088;p92"/>
          <p:cNvGrpSpPr/>
          <p:nvPr/>
        </p:nvGrpSpPr>
        <p:grpSpPr>
          <a:xfrm>
            <a:off x="703900" y="3624800"/>
            <a:ext cx="7369725" cy="346600"/>
            <a:chOff x="703900" y="3624800"/>
            <a:chExt cx="7369725" cy="346600"/>
          </a:xfrm>
        </p:grpSpPr>
        <p:sp>
          <p:nvSpPr>
            <p:cNvPr id="1089" name="Google Shape;1089;p92"/>
            <p:cNvSpPr/>
            <p:nvPr/>
          </p:nvSpPr>
          <p:spPr>
            <a:xfrm>
              <a:off x="703900" y="3648300"/>
              <a:ext cx="7369725" cy="323100"/>
            </a:xfrm>
            <a:prstGeom prst="flowChartPunchedTape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0" name="Google Shape;1090;p92"/>
            <p:cNvSpPr/>
            <p:nvPr/>
          </p:nvSpPr>
          <p:spPr>
            <a:xfrm>
              <a:off x="767300" y="3624800"/>
              <a:ext cx="7242950" cy="153225"/>
            </a:xfrm>
            <a:custGeom>
              <a:avLst/>
              <a:gdLst/>
              <a:ahLst/>
              <a:cxnLst/>
              <a:rect l="l" t="t" r="r" b="b"/>
              <a:pathLst>
                <a:path w="289718" h="6129" extrusionOk="0">
                  <a:moveTo>
                    <a:pt x="0" y="1323"/>
                  </a:moveTo>
                  <a:cubicBezTo>
                    <a:pt x="7276" y="2117"/>
                    <a:pt x="27517" y="5909"/>
                    <a:pt x="43656" y="6085"/>
                  </a:cubicBezTo>
                  <a:cubicBezTo>
                    <a:pt x="59796" y="6261"/>
                    <a:pt x="78228" y="2602"/>
                    <a:pt x="96837" y="2381"/>
                  </a:cubicBezTo>
                  <a:cubicBezTo>
                    <a:pt x="115446" y="2161"/>
                    <a:pt x="139215" y="5159"/>
                    <a:pt x="155310" y="4762"/>
                  </a:cubicBezTo>
                  <a:cubicBezTo>
                    <a:pt x="171406" y="4365"/>
                    <a:pt x="178417" y="0"/>
                    <a:pt x="193410" y="0"/>
                  </a:cubicBezTo>
                  <a:cubicBezTo>
                    <a:pt x="208403" y="0"/>
                    <a:pt x="229217" y="4498"/>
                    <a:pt x="245268" y="4762"/>
                  </a:cubicBezTo>
                  <a:cubicBezTo>
                    <a:pt x="261319" y="5027"/>
                    <a:pt x="282310" y="2116"/>
                    <a:pt x="289718" y="1587"/>
                  </a:cubicBez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93"/>
          <p:cNvSpPr/>
          <p:nvPr/>
        </p:nvSpPr>
        <p:spPr>
          <a:xfrm>
            <a:off x="4408725" y="3394500"/>
            <a:ext cx="3011100" cy="1324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6" name="Google Shape;1096;p93"/>
          <p:cNvSpPr/>
          <p:nvPr/>
        </p:nvSpPr>
        <p:spPr>
          <a:xfrm>
            <a:off x="4398375" y="1842150"/>
            <a:ext cx="3011100" cy="13911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7" name="Google Shape;1097;p93"/>
          <p:cNvSpPr/>
          <p:nvPr/>
        </p:nvSpPr>
        <p:spPr>
          <a:xfrm>
            <a:off x="403625" y="3415200"/>
            <a:ext cx="1562700" cy="1324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8" name="Google Shape;1098;p93"/>
          <p:cNvSpPr/>
          <p:nvPr/>
        </p:nvSpPr>
        <p:spPr>
          <a:xfrm>
            <a:off x="403625" y="1873175"/>
            <a:ext cx="1562700" cy="1324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9" name="Google Shape;1099;p93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The circulatory system</a:t>
            </a:r>
            <a:endParaRPr/>
          </a:p>
        </p:txBody>
      </p:sp>
      <p:sp>
        <p:nvSpPr>
          <p:cNvPr id="1100" name="Google Shape;1100;p93"/>
          <p:cNvSpPr txBox="1"/>
          <p:nvPr/>
        </p:nvSpPr>
        <p:spPr>
          <a:xfrm>
            <a:off x="439875" y="2272300"/>
            <a:ext cx="1518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heart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01" name="Google Shape;1101;p93"/>
          <p:cNvSpPr txBox="1"/>
          <p:nvPr/>
        </p:nvSpPr>
        <p:spPr>
          <a:xfrm>
            <a:off x="439875" y="3721900"/>
            <a:ext cx="1518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blood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02" name="Google Shape;1102;p93"/>
          <p:cNvSpPr txBox="1"/>
          <p:nvPr/>
        </p:nvSpPr>
        <p:spPr>
          <a:xfrm>
            <a:off x="4467425" y="1958450"/>
            <a:ext cx="29421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Pumps blood around the body by relaxing and contracting.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03" name="Google Shape;1103;p93"/>
          <p:cNvSpPr txBox="1"/>
          <p:nvPr/>
        </p:nvSpPr>
        <p:spPr>
          <a:xfrm>
            <a:off x="4522550" y="3518500"/>
            <a:ext cx="28773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Transports oxygen, nutrients and waste products.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104" name="Google Shape;1104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8713" y="1227925"/>
            <a:ext cx="788350" cy="772663"/>
          </a:xfrm>
          <a:prstGeom prst="rect">
            <a:avLst/>
          </a:prstGeom>
          <a:noFill/>
          <a:ln>
            <a:noFill/>
          </a:ln>
        </p:spPr>
      </p:pic>
      <p:sp>
        <p:nvSpPr>
          <p:cNvPr id="1105" name="Google Shape;1105;p93"/>
          <p:cNvSpPr txBox="1"/>
          <p:nvPr/>
        </p:nvSpPr>
        <p:spPr>
          <a:xfrm>
            <a:off x="7825438" y="1926456"/>
            <a:ext cx="95490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Jacob 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06" name="Google Shape;1106;p93"/>
          <p:cNvPicPr preferRelativeResize="0"/>
          <p:nvPr/>
        </p:nvPicPr>
        <p:blipFill rotWithShape="1">
          <a:blip r:embed="rId4">
            <a:alphaModFix/>
          </a:blip>
          <a:srcRect l="20738" t="32212" r="10248" b="5287"/>
          <a:stretch/>
        </p:blipFill>
        <p:spPr>
          <a:xfrm>
            <a:off x="2112474" y="1828887"/>
            <a:ext cx="2177626" cy="139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7" name="Google Shape;1107;p93"/>
          <p:cNvPicPr preferRelativeResize="0"/>
          <p:nvPr/>
        </p:nvPicPr>
        <p:blipFill rotWithShape="1">
          <a:blip r:embed="rId5">
            <a:alphaModFix/>
          </a:blip>
          <a:srcRect l="10813" t="24277" r="7513" b="14660"/>
          <a:stretch/>
        </p:blipFill>
        <p:spPr>
          <a:xfrm>
            <a:off x="2112471" y="3370012"/>
            <a:ext cx="2177633" cy="1391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8" name="Google Shape;1108;p93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83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/>
              <a:t>Make a matching card game to help you to identify and name each part of the circulatory system.</a:t>
            </a:r>
            <a:br>
              <a:rPr lang="en-GB" sz="2000"/>
            </a:br>
            <a:r>
              <a:rPr lang="en-GB" sz="2000"/>
              <a:t>Your cards may be similar to Jacob’s:</a:t>
            </a:r>
            <a:endParaRPr sz="2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94"/>
          <p:cNvSpPr/>
          <p:nvPr/>
        </p:nvSpPr>
        <p:spPr>
          <a:xfrm>
            <a:off x="403625" y="817575"/>
            <a:ext cx="1573200" cy="12627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4" name="Google Shape;1114;p94"/>
          <p:cNvSpPr/>
          <p:nvPr/>
        </p:nvSpPr>
        <p:spPr>
          <a:xfrm>
            <a:off x="408800" y="2191000"/>
            <a:ext cx="1573200" cy="12687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8787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5" name="Google Shape;1115;p94"/>
          <p:cNvSpPr/>
          <p:nvPr/>
        </p:nvSpPr>
        <p:spPr>
          <a:xfrm>
            <a:off x="413975" y="3570425"/>
            <a:ext cx="1573200" cy="12627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6" name="Google Shape;1116;p94"/>
          <p:cNvSpPr/>
          <p:nvPr/>
        </p:nvSpPr>
        <p:spPr>
          <a:xfrm>
            <a:off x="4346625" y="796875"/>
            <a:ext cx="3001200" cy="1317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7" name="Google Shape;1117;p94"/>
          <p:cNvSpPr/>
          <p:nvPr/>
        </p:nvSpPr>
        <p:spPr>
          <a:xfrm>
            <a:off x="4336275" y="2204350"/>
            <a:ext cx="3021900" cy="12627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8" name="Google Shape;1118;p94"/>
          <p:cNvSpPr/>
          <p:nvPr/>
        </p:nvSpPr>
        <p:spPr>
          <a:xfrm>
            <a:off x="4336275" y="3570450"/>
            <a:ext cx="3063300" cy="12687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9" name="Google Shape;1119;p94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The circulatory system</a:t>
            </a:r>
            <a:endParaRPr/>
          </a:p>
        </p:txBody>
      </p:sp>
      <p:sp>
        <p:nvSpPr>
          <p:cNvPr id="1120" name="Google Shape;1120;p94"/>
          <p:cNvSpPr txBox="1"/>
          <p:nvPr/>
        </p:nvSpPr>
        <p:spPr>
          <a:xfrm>
            <a:off x="439300" y="2388588"/>
            <a:ext cx="1518000" cy="9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blood vessels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1" name="Google Shape;1121;p94"/>
          <p:cNvSpPr txBox="1"/>
          <p:nvPr/>
        </p:nvSpPr>
        <p:spPr>
          <a:xfrm>
            <a:off x="439875" y="1124475"/>
            <a:ext cx="1518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arteries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2" name="Google Shape;1122;p94"/>
          <p:cNvSpPr txBox="1"/>
          <p:nvPr/>
        </p:nvSpPr>
        <p:spPr>
          <a:xfrm>
            <a:off x="439300" y="3843875"/>
            <a:ext cx="1518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veins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3" name="Google Shape;1123;p94"/>
          <p:cNvSpPr txBox="1"/>
          <p:nvPr/>
        </p:nvSpPr>
        <p:spPr>
          <a:xfrm>
            <a:off x="4453825" y="2181125"/>
            <a:ext cx="27348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Tubes through which blood flows around the body.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4" name="Google Shape;1124;p94"/>
          <p:cNvSpPr txBox="1"/>
          <p:nvPr/>
        </p:nvSpPr>
        <p:spPr>
          <a:xfrm>
            <a:off x="4454375" y="3581250"/>
            <a:ext cx="27348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Transports blood low in oxygen back to the heart.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5" name="Google Shape;1125;p94"/>
          <p:cNvSpPr txBox="1"/>
          <p:nvPr/>
        </p:nvSpPr>
        <p:spPr>
          <a:xfrm>
            <a:off x="4454375" y="966675"/>
            <a:ext cx="26586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Transports oxygen rich blood around the body.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126" name="Google Shape;1126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6088" y="1093675"/>
            <a:ext cx="788350" cy="772663"/>
          </a:xfrm>
          <a:prstGeom prst="rect">
            <a:avLst/>
          </a:prstGeom>
          <a:noFill/>
          <a:ln>
            <a:noFill/>
          </a:ln>
        </p:spPr>
      </p:pic>
      <p:sp>
        <p:nvSpPr>
          <p:cNvPr id="1127" name="Google Shape;1127;p94"/>
          <p:cNvSpPr txBox="1"/>
          <p:nvPr/>
        </p:nvSpPr>
        <p:spPr>
          <a:xfrm>
            <a:off x="7892475" y="1790231"/>
            <a:ext cx="95490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Jacob 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28" name="Google Shape;1128;p94"/>
          <p:cNvPicPr preferRelativeResize="0"/>
          <p:nvPr/>
        </p:nvPicPr>
        <p:blipFill rotWithShape="1">
          <a:blip r:embed="rId4">
            <a:alphaModFix/>
          </a:blip>
          <a:srcRect l="11063" t="20221" r="9853" b="16782"/>
          <a:stretch/>
        </p:blipFill>
        <p:spPr>
          <a:xfrm>
            <a:off x="2119031" y="3551708"/>
            <a:ext cx="2123575" cy="1268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94"/>
          <p:cNvPicPr preferRelativeResize="0"/>
          <p:nvPr/>
        </p:nvPicPr>
        <p:blipFill rotWithShape="1">
          <a:blip r:embed="rId5">
            <a:alphaModFix/>
          </a:blip>
          <a:srcRect l="10543" t="15743" r="6954" b="16016"/>
          <a:stretch/>
        </p:blipFill>
        <p:spPr>
          <a:xfrm>
            <a:off x="2119025" y="789675"/>
            <a:ext cx="2123587" cy="1317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0" name="Google Shape;1130;p94"/>
          <p:cNvPicPr preferRelativeResize="0"/>
          <p:nvPr/>
        </p:nvPicPr>
        <p:blipFill rotWithShape="1">
          <a:blip r:embed="rId6">
            <a:alphaModFix/>
          </a:blip>
          <a:srcRect l="8919" t="19389" r="11935" b="20876"/>
          <a:stretch/>
        </p:blipFill>
        <p:spPr>
          <a:xfrm>
            <a:off x="2119031" y="2189279"/>
            <a:ext cx="2123575" cy="128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p109"/>
          <p:cNvSpPr txBox="1">
            <a:spLocks noGrp="1"/>
          </p:cNvSpPr>
          <p:nvPr>
            <p:ph type="body" idx="1"/>
          </p:nvPr>
        </p:nvSpPr>
        <p:spPr>
          <a:xfrm>
            <a:off x="324000" y="1080000"/>
            <a:ext cx="80436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The circulatory system consists of the heart, blood vessels and blood working together in the human body.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2000"/>
              <a:t>The circulatory system supplies the body with nutrients and oxygen and removes waste products that it doesn’t need.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2000"/>
              <a:t>A flowchart is a diagram using boxes, lines and arrows that shows the steps of a process from beginning to end.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2000"/>
              <a:t>Writing a draft plan gives you an opportunity to find ways of improving your work.</a:t>
            </a:r>
            <a:endParaRPr sz="2000"/>
          </a:p>
        </p:txBody>
      </p:sp>
      <p:sp>
        <p:nvSpPr>
          <p:cNvPr id="1312" name="Google Shape;1312;p109"/>
          <p:cNvSpPr txBox="1">
            <a:spLocks noGrp="1"/>
          </p:cNvSpPr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circulatory system in humans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BEF2BD"/>
      </a:accent1>
      <a:accent2>
        <a:srgbClr val="374CF1"/>
      </a:accent2>
      <a:accent3>
        <a:srgbClr val="D02AA7"/>
      </a:accent3>
      <a:accent4>
        <a:srgbClr val="845AD9"/>
      </a:accent4>
      <a:accent5>
        <a:srgbClr val="037B7D"/>
      </a:accent5>
      <a:accent6>
        <a:srgbClr val="C63D01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908</Words>
  <Application>Microsoft Office PowerPoint</Application>
  <PresentationFormat>On-screen Show (16:9)</PresentationFormat>
  <Paragraphs>117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ABeeZee</vt:lpstr>
      <vt:lpstr>Arial</vt:lpstr>
      <vt:lpstr>Calibri</vt:lpstr>
      <vt:lpstr>Kalam</vt:lpstr>
      <vt:lpstr>Lexend</vt:lpstr>
      <vt:lpstr>Lexend Light</vt:lpstr>
      <vt:lpstr>Oak theme - September 2023</vt:lpstr>
      <vt:lpstr>PowerPoint Presentation</vt:lpstr>
      <vt:lpstr>The circulatory system</vt:lpstr>
      <vt:lpstr>The circulatory system</vt:lpstr>
      <vt:lpstr>The circulatory system</vt:lpstr>
      <vt:lpstr>The circulatory system</vt:lpstr>
      <vt:lpstr>The circulatory system</vt:lpstr>
      <vt:lpstr>The circulatory system</vt:lpstr>
      <vt:lpstr>The circulatory system</vt:lpstr>
      <vt:lpstr>The circulatory system</vt:lpstr>
      <vt:lpstr>The circulatory system</vt:lpstr>
      <vt:lpstr>The circulatory system</vt:lpstr>
      <vt:lpstr>The circulatory system</vt:lpstr>
      <vt:lpstr>The circulatory system</vt:lpstr>
      <vt:lpstr>The circulatory system</vt:lpstr>
      <vt:lpstr>The circulatory system</vt:lpstr>
      <vt:lpstr>The circulatory system</vt:lpstr>
      <vt:lpstr>The circulatory system</vt:lpstr>
      <vt:lpstr>The circulatory system</vt:lpstr>
      <vt:lpstr>The circulatory system in humans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Mr Broadleday</dc:creator>
  <cp:lastModifiedBy>Callum Broadleday</cp:lastModifiedBy>
  <cp:revision>2</cp:revision>
  <dcterms:modified xsi:type="dcterms:W3CDTF">2026-06-29T12:33:47Z</dcterms:modified>
</cp:coreProperties>
</file>