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embeddedFontLst>
    <p:embeddedFont>
      <p:font typeface="Gill Sans" panose="020B0604020202020204" charset="0"/>
      <p:regular r:id="rId10"/>
      <p:bold r:id="rId11"/>
    </p:embeddedFont>
    <p:embeddedFont>
      <p:font typeface="Impact" panose="020B0806030902050204" pitchFamily="34" charset="0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iHwc9fvR5iIIwwU4b5eUe40hXH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1483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121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7196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 title="scalloped circle"/>
          <p:cNvSpPr/>
          <p:nvPr/>
        </p:nvSpPr>
        <p:spPr>
          <a:xfrm>
            <a:off x="3557016" y="630936"/>
            <a:ext cx="5235575" cy="5229225"/>
          </a:xfrm>
          <a:custGeom>
            <a:avLst/>
            <a:gdLst/>
            <a:ahLst/>
            <a:cxnLst/>
            <a:rect l="l" t="t" r="r" b="b"/>
            <a:pathLst>
              <a:path w="3298" h="3294" extrusionOk="0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" name="Google Shape;15;p11"/>
          <p:cNvSpPr txBox="1"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0"/>
              <a:buFont typeface="Impact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000"/>
              <a:buNone/>
              <a:defRPr sz="2000" b="1" i="0" cap="none">
                <a:solidFill>
                  <a:schemeClr val="dk2"/>
                </a:solidFill>
              </a:defRPr>
            </a:lvl1pPr>
            <a:lvl2pPr lvl="1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dt" idx="10"/>
          </p:nvPr>
        </p:nvSpPr>
        <p:spPr>
          <a:xfrm>
            <a:off x="1078523" y="6375679"/>
            <a:ext cx="232972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95E0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ftr" idx="11"/>
          </p:nvPr>
        </p:nvSpPr>
        <p:spPr>
          <a:xfrm>
            <a:off x="4180332" y="6375679"/>
            <a:ext cx="41148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95E0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sldNum" idx="12"/>
          </p:nvPr>
        </p:nvSpPr>
        <p:spPr>
          <a:xfrm>
            <a:off x="9067218" y="6375679"/>
            <a:ext cx="2329723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95E04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" name="Google Shape;20;p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body" idx="1"/>
          </p:nvPr>
        </p:nvSpPr>
        <p:spPr>
          <a:xfrm>
            <a:off x="1257300" y="2286000"/>
            <a:ext cx="4800600" cy="36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body" idx="2"/>
          </p:nvPr>
        </p:nvSpPr>
        <p:spPr>
          <a:xfrm>
            <a:off x="6647796" y="2286000"/>
            <a:ext cx="4800600" cy="36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dt" idx="10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ftr" idx="11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sldNum" idx="12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900"/>
              <a:buNone/>
              <a:defRPr sz="19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body" idx="2"/>
          </p:nvPr>
        </p:nvSpPr>
        <p:spPr>
          <a:xfrm>
            <a:off x="1257300" y="2909102"/>
            <a:ext cx="4800600" cy="2996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body" idx="3"/>
          </p:nvPr>
        </p:nvSpPr>
        <p:spPr>
          <a:xfrm>
            <a:off x="6633864" y="2199633"/>
            <a:ext cx="4800600" cy="632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900"/>
              <a:buNone/>
              <a:defRPr sz="19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4"/>
          </p:nvPr>
        </p:nvSpPr>
        <p:spPr>
          <a:xfrm>
            <a:off x="6633864" y="2909102"/>
            <a:ext cx="4800600" cy="2996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dt" idx="10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ftr" idx="11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dt" idx="10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ftr" idx="11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sldNum" idx="12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 txBox="1">
            <a:spLocks noGrp="1"/>
          </p:cNvSpPr>
          <p:nvPr>
            <p:ph type="dt" idx="10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8"/>
          <p:cNvSpPr txBox="1">
            <a:spLocks noGrp="1"/>
          </p:cNvSpPr>
          <p:nvPr>
            <p:ph type="ftr" idx="11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sldNum" idx="12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9"/>
          <p:cNvSpPr>
            <a:spLocks noGrp="1"/>
          </p:cNvSpPr>
          <p:nvPr>
            <p:ph type="pic" idx="2"/>
          </p:nvPr>
        </p:nvSpPr>
        <p:spPr>
          <a:xfrm>
            <a:off x="283464" y="0"/>
            <a:ext cx="7355585" cy="685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ill Sans"/>
              <a:buNone/>
              <a:defRPr sz="2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72" name="Google Shape;72;p19" title="right scallop background shape"/>
          <p:cNvSpPr/>
          <p:nvPr/>
        </p:nvSpPr>
        <p:spPr>
          <a:xfrm>
            <a:off x="7389812" y="0"/>
            <a:ext cx="4802188" cy="6858000"/>
          </a:xfrm>
          <a:custGeom>
            <a:avLst/>
            <a:gdLst/>
            <a:ahLst/>
            <a:cxnLst/>
            <a:rect l="l" t="t" r="r" b="b"/>
            <a:pathLst>
              <a:path w="3025" h="4320" extrusionOk="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</p:sp>
      <p:sp>
        <p:nvSpPr>
          <p:cNvPr id="73" name="Google Shape;73;p19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Gill Sans"/>
              <a:buNone/>
              <a:defRPr sz="1900" b="1" i="0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8337883" y="1741336"/>
            <a:ext cx="3092117" cy="4164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dt" idx="10"/>
          </p:nvPr>
        </p:nvSpPr>
        <p:spPr>
          <a:xfrm>
            <a:off x="765950" y="6375679"/>
            <a:ext cx="1232456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ftr" idx="11"/>
          </p:nvPr>
        </p:nvSpPr>
        <p:spPr>
          <a:xfrm>
            <a:off x="2103621" y="6375679"/>
            <a:ext cx="3482178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sldNum" idx="12"/>
          </p:nvPr>
        </p:nvSpPr>
        <p:spPr>
          <a:xfrm>
            <a:off x="5687568" y="6375679"/>
            <a:ext cx="123444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body" idx="1"/>
          </p:nvPr>
        </p:nvSpPr>
        <p:spPr>
          <a:xfrm rot="5400000">
            <a:off x="4544043" y="-1006365"/>
            <a:ext cx="3593591" cy="10178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dt" idx="10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ftr" idx="11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>
            <a:spLocks noGrp="1"/>
          </p:cNvSpPr>
          <p:nvPr>
            <p:ph type="title"/>
          </p:nvPr>
        </p:nvSpPr>
        <p:spPr>
          <a:xfrm rot="5400000">
            <a:off x="8012185" y="2436522"/>
            <a:ext cx="5600404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body" idx="1"/>
          </p:nvPr>
        </p:nvSpPr>
        <p:spPr>
          <a:xfrm rot="5400000">
            <a:off x="2653390" y="-1013705"/>
            <a:ext cx="5600405" cy="839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dt" idx="10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ftr" idx="11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  <a:defRPr sz="5100" b="0" i="0" u="none" strike="noStrike" cap="none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17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17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17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17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17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175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" name="Google Shape;11;p10" title="Left scallop edge"/>
          <p:cNvSpPr/>
          <p:nvPr/>
        </p:nvSpPr>
        <p:spPr>
          <a:xfrm>
            <a:off x="0" y="0"/>
            <a:ext cx="885825" cy="6858000"/>
          </a:xfrm>
          <a:custGeom>
            <a:avLst/>
            <a:gdLst/>
            <a:ahLst/>
            <a:cxnLst/>
            <a:rect l="l" t="t" r="r" b="b"/>
            <a:pathLst>
              <a:path w="558" h="4320" extrusionOk="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Google Shape;12;p10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3654696" y="1551820"/>
            <a:ext cx="5166069" cy="3521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800"/>
              <a:buFont typeface="Impact"/>
              <a:buNone/>
            </a:pPr>
            <a:r>
              <a:rPr lang="en-GB" sz="6600" dirty="0"/>
              <a:t>ASPIRATIONS</a:t>
            </a:r>
            <a:endParaRPr sz="8000" dirty="0"/>
          </a:p>
        </p:txBody>
      </p:sp>
      <p:pic>
        <p:nvPicPr>
          <p:cNvPr id="2" name="Picture 2" descr="Simone Biles Racks Up 'More Gold Medals Than Her Age' After World  Championship Gymnastics">
            <a:extLst>
              <a:ext uri="{FF2B5EF4-FFF2-40B4-BE49-F238E27FC236}">
                <a16:creationId xmlns:a16="http://schemas.microsoft.com/office/drawing/2014/main" id="{56180407-745E-4D44-93C9-331EB28DA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85" y="259399"/>
            <a:ext cx="3362403" cy="1921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4" descr="Revealed: Microsoft contemplated expelling Bill Gates over an inappropriate  affair with staff | Nairametrics">
            <a:extLst>
              <a:ext uri="{FF2B5EF4-FFF2-40B4-BE49-F238E27FC236}">
                <a16:creationId xmlns:a16="http://schemas.microsoft.com/office/drawing/2014/main" id="{667470DE-7948-42C6-8C41-0AAE179A4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646" y="4616468"/>
            <a:ext cx="3006977" cy="194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 descr="Beyoncé Is The 21st Century's Master Of Leveling Up : NPR">
            <a:extLst>
              <a:ext uri="{FF2B5EF4-FFF2-40B4-BE49-F238E27FC236}">
                <a16:creationId xmlns:a16="http://schemas.microsoft.com/office/drawing/2014/main" id="{CAE99F15-6E94-4D0A-BB50-CFC88DE70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12" y="5073186"/>
            <a:ext cx="2841899" cy="1595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2" name="Picture 8" descr="Lionel Messi vs. Cristiano Ronaldo: the rivalry and quotes about the stars  | The Week UK">
            <a:extLst>
              <a:ext uri="{FF2B5EF4-FFF2-40B4-BE49-F238E27FC236}">
                <a16:creationId xmlns:a16="http://schemas.microsoft.com/office/drawing/2014/main" id="{348B6A78-7A07-4668-828D-ABCEE41E3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75" y="2726472"/>
            <a:ext cx="3070320" cy="1719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75DE25-DE85-45F1-9988-EFA2C74AA7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9057" y="49179"/>
            <a:ext cx="4374119" cy="2099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6" name="Picture 12" descr="Greta Thunberg meets her 'role model' Malala Yousafzai at Oxford  university- The New Indian Express">
            <a:extLst>
              <a:ext uri="{FF2B5EF4-FFF2-40B4-BE49-F238E27FC236}">
                <a16:creationId xmlns:a16="http://schemas.microsoft.com/office/drawing/2014/main" id="{5A45BABA-3F15-4C8D-AB1F-860D2C737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7184" y="2415346"/>
            <a:ext cx="2841899" cy="18945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F520B-1010-4F21-8838-1DBC56368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difference between inspiration and aspiration?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8FCD1-6A3A-4CB7-8C77-B2E64A55D4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GB" b="1" dirty="0"/>
              <a:t>Inspiration</a:t>
            </a:r>
            <a:r>
              <a:rPr lang="en-GB" dirty="0"/>
              <a:t> inspires you to do something.</a:t>
            </a:r>
          </a:p>
          <a:p>
            <a:pPr marL="114300" indent="0">
              <a:buNone/>
            </a:pPr>
            <a:r>
              <a:rPr lang="en-GB" dirty="0"/>
              <a:t>For example: I feel inspired to save the planet.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8F9BE-BA0B-4ABC-B38B-93287D0B092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GB" b="1" dirty="0"/>
              <a:t>Aspiration</a:t>
            </a:r>
            <a:r>
              <a:rPr lang="en-GB" dirty="0"/>
              <a:t> is the goal you want to achieve.</a:t>
            </a:r>
          </a:p>
          <a:p>
            <a:pPr marL="114300" indent="0">
              <a:buNone/>
            </a:pPr>
            <a:r>
              <a:rPr lang="en-GB" dirty="0"/>
              <a:t>For example: I aspire to work for a technology company that works on using renewable energy.</a:t>
            </a:r>
          </a:p>
        </p:txBody>
      </p:sp>
      <p:pic>
        <p:nvPicPr>
          <p:cNvPr id="2050" name="Picture 2" descr="🤔 - thinking face emoji - What does the thinking face emoji mean?">
            <a:extLst>
              <a:ext uri="{FF2B5EF4-FFF2-40B4-BE49-F238E27FC236}">
                <a16:creationId xmlns:a16="http://schemas.microsoft.com/office/drawing/2014/main" id="{ABAB4345-28D3-4677-8991-1479AB8FC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390" y="4005146"/>
            <a:ext cx="2789663" cy="278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53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AD81C-D155-468D-8FA9-28C548DE4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it good to have aspirations?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6B254-B4FA-4832-895C-1F0DFC7FE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95700" y="1435255"/>
            <a:ext cx="4800600" cy="3619500"/>
          </a:xfrm>
        </p:spPr>
        <p:txBody>
          <a:bodyPr/>
          <a:lstStyle/>
          <a:p>
            <a:pPr marL="114300" indent="0">
              <a:buNone/>
            </a:pPr>
            <a:r>
              <a:rPr lang="en-GB" dirty="0"/>
              <a:t>Goals motivate us to achieve something that is challenging for us to do. </a:t>
            </a:r>
          </a:p>
          <a:p>
            <a:pPr marL="114300" indent="0">
              <a:buNone/>
            </a:pPr>
            <a:r>
              <a:rPr lang="en-GB" dirty="0"/>
              <a:t>Sometimes we are inspired by certain people and we aspire to be like them as we grow up. </a:t>
            </a:r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r>
              <a:rPr lang="en-GB" dirty="0"/>
              <a:t>Do you recognise any of the inspirational people in these pictures?</a:t>
            </a:r>
          </a:p>
        </p:txBody>
      </p:sp>
      <p:pic>
        <p:nvPicPr>
          <p:cNvPr id="5" name="Picture 2" descr="Simone Biles Racks Up 'More Gold Medals Than Her Age' After World  Championship Gymnastics">
            <a:extLst>
              <a:ext uri="{FF2B5EF4-FFF2-40B4-BE49-F238E27FC236}">
                <a16:creationId xmlns:a16="http://schemas.microsoft.com/office/drawing/2014/main" id="{126B6157-A5EB-47BA-8A51-E67AEE3C1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10" y="1285413"/>
            <a:ext cx="3362403" cy="1921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4" descr="Revealed: Microsoft contemplated expelling Bill Gates over an inappropriate  affair with staff | Nairametrics">
            <a:extLst>
              <a:ext uri="{FF2B5EF4-FFF2-40B4-BE49-F238E27FC236}">
                <a16:creationId xmlns:a16="http://schemas.microsoft.com/office/drawing/2014/main" id="{D482F55D-6A3C-48A7-B7AB-BB80DDF02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289" y="4060058"/>
            <a:ext cx="3173090" cy="20519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Beyoncé Is The 21st Century's Master Of Leveling Up : NPR">
            <a:extLst>
              <a:ext uri="{FF2B5EF4-FFF2-40B4-BE49-F238E27FC236}">
                <a16:creationId xmlns:a16="http://schemas.microsoft.com/office/drawing/2014/main" id="{1E62E73D-F772-4DF6-92AF-A23FA452D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04" y="4186252"/>
            <a:ext cx="3423381" cy="1921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8" descr="Lionel Messi vs. Cristiano Ronaldo: the rivalry and quotes about the stars  | The Week UK">
            <a:extLst>
              <a:ext uri="{FF2B5EF4-FFF2-40B4-BE49-F238E27FC236}">
                <a16:creationId xmlns:a16="http://schemas.microsoft.com/office/drawing/2014/main" id="{66059F3E-72AD-4CA6-B68F-1D793979C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232" y="4563055"/>
            <a:ext cx="3070320" cy="1719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12" descr="Greta Thunberg meets her 'role model' Malala Yousafzai at Oxford  university- The New Indian Express">
            <a:extLst>
              <a:ext uri="{FF2B5EF4-FFF2-40B4-BE49-F238E27FC236}">
                <a16:creationId xmlns:a16="http://schemas.microsoft.com/office/drawing/2014/main" id="{87FA6A47-2162-4D70-BA46-C984EA214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2382" y="1312187"/>
            <a:ext cx="2841899" cy="18945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3330B91-7848-4E12-86A1-264AB6318EF5}"/>
              </a:ext>
            </a:extLst>
          </p:cNvPr>
          <p:cNvSpPr txBox="1">
            <a:spLocks/>
          </p:cNvSpPr>
          <p:nvPr/>
        </p:nvSpPr>
        <p:spPr>
          <a:xfrm>
            <a:off x="797311" y="3429000"/>
            <a:ext cx="2804399" cy="758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GB" dirty="0"/>
              <a:t>Simone Biles – world’s best gymnast.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0360A3B-A003-4628-A762-D276FC5926E7}"/>
              </a:ext>
            </a:extLst>
          </p:cNvPr>
          <p:cNvSpPr txBox="1">
            <a:spLocks/>
          </p:cNvSpPr>
          <p:nvPr/>
        </p:nvSpPr>
        <p:spPr>
          <a:xfrm>
            <a:off x="797311" y="6096473"/>
            <a:ext cx="3047163" cy="758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GB" dirty="0"/>
              <a:t>Beyonce – singer with the most Grammys 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11B6911-F958-43BF-9353-66276533772E}"/>
              </a:ext>
            </a:extLst>
          </p:cNvPr>
          <p:cNvSpPr txBox="1">
            <a:spLocks/>
          </p:cNvSpPr>
          <p:nvPr/>
        </p:nvSpPr>
        <p:spPr>
          <a:xfrm>
            <a:off x="3789689" y="6227965"/>
            <a:ext cx="4800600" cy="758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114300" indent="0">
              <a:buFont typeface="Arial"/>
              <a:buNone/>
            </a:pPr>
            <a:r>
              <a:rPr lang="en-GB" dirty="0"/>
              <a:t>Ronaldo and Messi – highest paid footballers.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9F9ABD6-9352-4B3F-8A54-71E55F11AEAD}"/>
              </a:ext>
            </a:extLst>
          </p:cNvPr>
          <p:cNvSpPr txBox="1">
            <a:spLocks/>
          </p:cNvSpPr>
          <p:nvPr/>
        </p:nvSpPr>
        <p:spPr>
          <a:xfrm>
            <a:off x="8636787" y="3301775"/>
            <a:ext cx="3173090" cy="758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GB" dirty="0"/>
              <a:t>Greta Thunberg and Malala Yousufzai – young activists 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4680898-C948-43FA-8960-E3BD12454F16}"/>
              </a:ext>
            </a:extLst>
          </p:cNvPr>
          <p:cNvSpPr txBox="1">
            <a:spLocks/>
          </p:cNvSpPr>
          <p:nvPr/>
        </p:nvSpPr>
        <p:spPr>
          <a:xfrm>
            <a:off x="8802381" y="6096472"/>
            <a:ext cx="3007495" cy="758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GB" dirty="0"/>
              <a:t>Bill Gates – founder of Microsoft</a:t>
            </a:r>
          </a:p>
        </p:txBody>
      </p:sp>
    </p:spTree>
    <p:extLst>
      <p:ext uri="{BB962C8B-B14F-4D97-AF65-F5344CB8AC3E}">
        <p14:creationId xmlns:p14="http://schemas.microsoft.com/office/powerpoint/2010/main" val="64020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build="p"/>
      <p:bldP spid="11" grpId="0" build="p"/>
      <p:bldP spid="12" grpId="0" build="p"/>
      <p:bldP spid="13" grpId="0" build="p"/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2E5FF-6360-46A4-8587-97CA04266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Remember everyone’s aspirations are different.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0C21A-05FD-4FC4-9D8E-7F10428BD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85999"/>
            <a:ext cx="4800600" cy="418961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An aspirational goal, usually involves challenge. And what people find challenging is very different.</a:t>
            </a:r>
          </a:p>
          <a:p>
            <a:r>
              <a:rPr lang="en-GB" dirty="0"/>
              <a:t>For example, someone who has suffered an injury might aspire to walk again. Or someone with anxiety might aspire to one day go to a concert or get on a plane. </a:t>
            </a:r>
          </a:p>
          <a:p>
            <a:r>
              <a:rPr lang="en-GB" dirty="0"/>
              <a:t>This could feel just as challenging for someone else who aspires to go to university as we all have different life experiences.</a:t>
            </a:r>
          </a:p>
        </p:txBody>
      </p:sp>
      <p:pic>
        <p:nvPicPr>
          <p:cNvPr id="3074" name="Picture 2" descr="Cartoon Wheelchair HD Stock Images | Shutterstock">
            <a:extLst>
              <a:ext uri="{FF2B5EF4-FFF2-40B4-BE49-F238E27FC236}">
                <a16:creationId xmlns:a16="http://schemas.microsoft.com/office/drawing/2014/main" id="{F5367B8D-91DD-4B02-A8FF-AE184A3E03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4037" b="9861"/>
          <a:stretch/>
        </p:blipFill>
        <p:spPr bwMode="auto">
          <a:xfrm>
            <a:off x="6439830" y="1365096"/>
            <a:ext cx="2648414" cy="2017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B22E95-B37C-44A3-9661-2620AFE93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8042" y="4376342"/>
            <a:ext cx="4374119" cy="2099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Social Anxiety Disorder, Social Phobia Concept. Depressed Young Man In The  Crowd Of Silhouettes. Vector Illustration Stock Vector - Illustration of  paranoid, depression: 95037017">
            <a:extLst>
              <a:ext uri="{FF2B5EF4-FFF2-40B4-BE49-F238E27FC236}">
                <a16:creationId xmlns:a16="http://schemas.microsoft.com/office/drawing/2014/main" id="{42A16DF7-877A-4986-98F2-FC1F11EC0F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08" b="90000" l="10000" r="90000">
                        <a14:foregroundMark x1="44385" y1="51295" x2="57462" y2="494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18" t="4471" r="14733" b="10732"/>
          <a:stretch/>
        </p:blipFill>
        <p:spPr bwMode="auto">
          <a:xfrm>
            <a:off x="9384213" y="1365096"/>
            <a:ext cx="2236752" cy="291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779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AD81C-D155-468D-8FA9-28C548DE4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034" y="200722"/>
            <a:ext cx="10922620" cy="1673795"/>
          </a:xfrm>
        </p:spPr>
        <p:txBody>
          <a:bodyPr>
            <a:noAutofit/>
          </a:bodyPr>
          <a:lstStyle/>
          <a:p>
            <a:r>
              <a:rPr lang="en-GB" sz="4000" dirty="0"/>
              <a:t>What do you think these people have in common? How have they all achieved their aspirations?</a:t>
            </a:r>
          </a:p>
        </p:txBody>
      </p:sp>
      <p:pic>
        <p:nvPicPr>
          <p:cNvPr id="5" name="Picture 2" descr="Simone Biles Racks Up 'More Gold Medals Than Her Age' After World  Championship Gymnastics">
            <a:extLst>
              <a:ext uri="{FF2B5EF4-FFF2-40B4-BE49-F238E27FC236}">
                <a16:creationId xmlns:a16="http://schemas.microsoft.com/office/drawing/2014/main" id="{126B6157-A5EB-47BA-8A51-E67AEE3C1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241" y="1491806"/>
            <a:ext cx="3362403" cy="1921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4" descr="Revealed: Microsoft contemplated expelling Bill Gates over an inappropriate  affair with staff | Nairametrics">
            <a:extLst>
              <a:ext uri="{FF2B5EF4-FFF2-40B4-BE49-F238E27FC236}">
                <a16:creationId xmlns:a16="http://schemas.microsoft.com/office/drawing/2014/main" id="{D482F55D-6A3C-48A7-B7AB-BB80DDF02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289" y="4060058"/>
            <a:ext cx="3173090" cy="20519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Beyoncé Is The 21st Century's Master Of Leveling Up : NPR">
            <a:extLst>
              <a:ext uri="{FF2B5EF4-FFF2-40B4-BE49-F238E27FC236}">
                <a16:creationId xmlns:a16="http://schemas.microsoft.com/office/drawing/2014/main" id="{1E62E73D-F772-4DF6-92AF-A23FA452D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04" y="4186252"/>
            <a:ext cx="3423381" cy="1921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8" descr="Lionel Messi vs. Cristiano Ronaldo: the rivalry and quotes about the stars  | The Week UK">
            <a:extLst>
              <a:ext uri="{FF2B5EF4-FFF2-40B4-BE49-F238E27FC236}">
                <a16:creationId xmlns:a16="http://schemas.microsoft.com/office/drawing/2014/main" id="{66059F3E-72AD-4CA6-B68F-1D793979C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232" y="4563055"/>
            <a:ext cx="3070320" cy="1719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12" descr="Greta Thunberg meets her 'role model' Malala Yousafzai at Oxford  university- The New Indian Express">
            <a:extLst>
              <a:ext uri="{FF2B5EF4-FFF2-40B4-BE49-F238E27FC236}">
                <a16:creationId xmlns:a16="http://schemas.microsoft.com/office/drawing/2014/main" id="{87FA6A47-2162-4D70-BA46-C984EA214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893" y="1491806"/>
            <a:ext cx="2841899" cy="18945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3330B91-7848-4E12-86A1-264AB6318EF5}"/>
              </a:ext>
            </a:extLst>
          </p:cNvPr>
          <p:cNvSpPr txBox="1">
            <a:spLocks/>
          </p:cNvSpPr>
          <p:nvPr/>
        </p:nvSpPr>
        <p:spPr>
          <a:xfrm>
            <a:off x="1451503" y="3429415"/>
            <a:ext cx="2804399" cy="758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GB" dirty="0"/>
              <a:t>Simone Biles – world’s best gymnast.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0360A3B-A003-4628-A762-D276FC5926E7}"/>
              </a:ext>
            </a:extLst>
          </p:cNvPr>
          <p:cNvSpPr txBox="1">
            <a:spLocks/>
          </p:cNvSpPr>
          <p:nvPr/>
        </p:nvSpPr>
        <p:spPr>
          <a:xfrm>
            <a:off x="797311" y="6096473"/>
            <a:ext cx="3047163" cy="758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GB" dirty="0"/>
              <a:t>Beyonce – singer with the most Grammys 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11B6911-F958-43BF-9353-66276533772E}"/>
              </a:ext>
            </a:extLst>
          </p:cNvPr>
          <p:cNvSpPr txBox="1">
            <a:spLocks/>
          </p:cNvSpPr>
          <p:nvPr/>
        </p:nvSpPr>
        <p:spPr>
          <a:xfrm>
            <a:off x="3789689" y="6227965"/>
            <a:ext cx="4800600" cy="758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114300" indent="0">
              <a:buFont typeface="Arial"/>
              <a:buNone/>
            </a:pPr>
            <a:r>
              <a:rPr lang="en-GB" dirty="0"/>
              <a:t>Ronaldo and Messi – highest paid footballers.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9F9ABD6-9352-4B3F-8A54-71E55F11AEAD}"/>
              </a:ext>
            </a:extLst>
          </p:cNvPr>
          <p:cNvSpPr txBox="1">
            <a:spLocks/>
          </p:cNvSpPr>
          <p:nvPr/>
        </p:nvSpPr>
        <p:spPr>
          <a:xfrm>
            <a:off x="5536297" y="3360300"/>
            <a:ext cx="3173090" cy="758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GB" dirty="0"/>
              <a:t>Greta Thunberg and Malala Yousufzai – young activists 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4680898-C948-43FA-8960-E3BD12454F16}"/>
              </a:ext>
            </a:extLst>
          </p:cNvPr>
          <p:cNvSpPr txBox="1">
            <a:spLocks/>
          </p:cNvSpPr>
          <p:nvPr/>
        </p:nvSpPr>
        <p:spPr>
          <a:xfrm>
            <a:off x="8802381" y="6096472"/>
            <a:ext cx="3007495" cy="758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ill Sans"/>
              <a:buChar char="–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GB" dirty="0"/>
              <a:t>Bill Gates – founder of Microsoft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BBB3E69-599C-4394-9994-80910C084287}"/>
              </a:ext>
            </a:extLst>
          </p:cNvPr>
          <p:cNvSpPr/>
          <p:nvPr/>
        </p:nvSpPr>
        <p:spPr>
          <a:xfrm>
            <a:off x="9261088" y="1491806"/>
            <a:ext cx="2425390" cy="22215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Write 5 personal qualities you think they have in your book.</a:t>
            </a:r>
          </a:p>
        </p:txBody>
      </p:sp>
    </p:spTree>
    <p:extLst>
      <p:ext uri="{BB962C8B-B14F-4D97-AF65-F5344CB8AC3E}">
        <p14:creationId xmlns:p14="http://schemas.microsoft.com/office/powerpoint/2010/main" val="3498995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2E8AC-8443-4CE7-8BC9-EE751B086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311" y="1071583"/>
            <a:ext cx="10178322" cy="1492132"/>
          </a:xfrm>
        </p:spPr>
        <p:txBody>
          <a:bodyPr/>
          <a:lstStyle/>
          <a:p>
            <a:r>
              <a:rPr lang="en-GB" dirty="0"/>
              <a:t>Your aspirations…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95E23-4237-4149-8854-9CC026811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4361" y="2379063"/>
            <a:ext cx="10666481" cy="4298795"/>
          </a:xfrm>
        </p:spPr>
        <p:txBody>
          <a:bodyPr/>
          <a:lstStyle/>
          <a:p>
            <a:pPr marL="114300" indent="0">
              <a:buNone/>
            </a:pPr>
            <a:r>
              <a:rPr lang="en-GB" dirty="0"/>
              <a:t>Finish off these sentences with 4 of your aspirations.</a:t>
            </a:r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r>
              <a:rPr lang="en-GB" dirty="0"/>
              <a:t>By the end of year 6, I aspire to …       (For example: have read 10 more books)</a:t>
            </a:r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r>
              <a:rPr lang="en-GB" dirty="0"/>
              <a:t>By the end of 2026, I aspire to…          (For example: have made 5 new friends at secondary school)</a:t>
            </a:r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r>
              <a:rPr lang="en-GB" dirty="0"/>
              <a:t>By the time I am 18, I aspire to…         (For example: have got into university)</a:t>
            </a:r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r>
              <a:rPr lang="en-GB" dirty="0"/>
              <a:t>By the time I am 40, I aspire to…          (For example: be a well-established business person)</a:t>
            </a:r>
          </a:p>
        </p:txBody>
      </p:sp>
      <p:pic>
        <p:nvPicPr>
          <p:cNvPr id="5122" name="Picture 2" descr="People climb the stairs to the ... | Stock vector | Colourbox">
            <a:extLst>
              <a:ext uri="{FF2B5EF4-FFF2-40B4-BE49-F238E27FC236}">
                <a16:creationId xmlns:a16="http://schemas.microsoft.com/office/drawing/2014/main" id="{E802CDE6-14F9-4B36-A8C7-D1CD2DA9C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5849" y1="13500" x2="45849" y2="13500"/>
                        <a14:foregroundMark x1="41635" y1="9750" x2="45849" y2="24750"/>
                        <a14:foregroundMark x1="47893" y1="22500" x2="50192" y2="18500"/>
                        <a14:foregroundMark x1="53512" y1="2875" x2="60153" y2="4500"/>
                        <a14:foregroundMark x1="61686" y1="23125" x2="72542" y2="23875"/>
                        <a14:foregroundMark x1="70115" y1="39125" x2="80204" y2="33625"/>
                        <a14:foregroundMark x1="94508" y1="59375" x2="90549" y2="87375"/>
                        <a14:foregroundMark x1="95147" y1="84250" x2="96296" y2="91000"/>
                        <a14:foregroundMark x1="96296" y1="91000" x2="96296" y2="91000"/>
                        <a14:foregroundMark x1="99361" y1="74125" x2="99361" y2="74125"/>
                        <a14:foregroundMark x1="99106" y1="74375" x2="99106" y2="74375"/>
                        <a14:foregroundMark x1="2937" y1="89625" x2="4470" y2="70625"/>
                        <a14:foregroundMark x1="6258" y1="70750" x2="13410" y2="61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158" y="89210"/>
            <a:ext cx="3383260" cy="345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919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3654696" y="1551820"/>
            <a:ext cx="5166069" cy="3521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800"/>
              <a:buFont typeface="Impact"/>
              <a:buNone/>
            </a:pPr>
            <a:r>
              <a:rPr lang="en-GB" sz="6600" dirty="0"/>
              <a:t>ASPIRATIONS</a:t>
            </a:r>
            <a:endParaRPr sz="8000" dirty="0"/>
          </a:p>
        </p:txBody>
      </p:sp>
      <p:sp>
        <p:nvSpPr>
          <p:cNvPr id="96" name="Google Shape;96;p1"/>
          <p:cNvSpPr txBox="1">
            <a:spLocks noGrp="1"/>
          </p:cNvSpPr>
          <p:nvPr>
            <p:ph type="subTitle" idx="1"/>
          </p:nvPr>
        </p:nvSpPr>
        <p:spPr>
          <a:xfrm>
            <a:off x="3622532" y="5979196"/>
            <a:ext cx="5252114" cy="742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 dirty="0"/>
              <a:t>SHOULD WE BE REWARDED FOR EVERYTHING WE ACHIEVE?</a:t>
            </a:r>
            <a:endParaRPr dirty="0"/>
          </a:p>
        </p:txBody>
      </p:sp>
      <p:pic>
        <p:nvPicPr>
          <p:cNvPr id="2" name="Picture 2" descr="Simone Biles Racks Up 'More Gold Medals Than Her Age' After World  Championship Gymnastics">
            <a:extLst>
              <a:ext uri="{FF2B5EF4-FFF2-40B4-BE49-F238E27FC236}">
                <a16:creationId xmlns:a16="http://schemas.microsoft.com/office/drawing/2014/main" id="{56180407-745E-4D44-93C9-331EB28DA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85" y="259399"/>
            <a:ext cx="3362403" cy="1921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4" descr="Revealed: Microsoft contemplated expelling Bill Gates over an inappropriate  affair with staff | Nairametrics">
            <a:extLst>
              <a:ext uri="{FF2B5EF4-FFF2-40B4-BE49-F238E27FC236}">
                <a16:creationId xmlns:a16="http://schemas.microsoft.com/office/drawing/2014/main" id="{667470DE-7948-42C6-8C41-0AAE179A4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646" y="4616468"/>
            <a:ext cx="3006977" cy="194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2" name="Picture 8" descr="Lionel Messi vs. Cristiano Ronaldo: the rivalry and quotes about the stars  | The Week UK">
            <a:extLst>
              <a:ext uri="{FF2B5EF4-FFF2-40B4-BE49-F238E27FC236}">
                <a16:creationId xmlns:a16="http://schemas.microsoft.com/office/drawing/2014/main" id="{348B6A78-7A07-4668-828D-ABCEE41E3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31" y="4841601"/>
            <a:ext cx="3070320" cy="1719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6" name="Picture 12" descr="Greta Thunberg meets her 'role model' Malala Yousafzai at Oxford  university- The New Indian Express">
            <a:extLst>
              <a:ext uri="{FF2B5EF4-FFF2-40B4-BE49-F238E27FC236}">
                <a16:creationId xmlns:a16="http://schemas.microsoft.com/office/drawing/2014/main" id="{5A45BABA-3F15-4C8D-AB1F-860D2C737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150" y="185103"/>
            <a:ext cx="2841899" cy="18945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Google Shape;96;p1">
            <a:extLst>
              <a:ext uri="{FF2B5EF4-FFF2-40B4-BE49-F238E27FC236}">
                <a16:creationId xmlns:a16="http://schemas.microsoft.com/office/drawing/2014/main" id="{D5DEC38F-093B-4321-BD93-404EA31A9EA8}"/>
              </a:ext>
            </a:extLst>
          </p:cNvPr>
          <p:cNvSpPr txBox="1">
            <a:spLocks/>
          </p:cNvSpPr>
          <p:nvPr/>
        </p:nvSpPr>
        <p:spPr>
          <a:xfrm>
            <a:off x="289931" y="3191785"/>
            <a:ext cx="3239430" cy="1229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ill Sans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ill Sans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ill Sans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dirty="0"/>
              <a:t>ARE ALL ACHIEVEMENTS BIG?</a:t>
            </a:r>
          </a:p>
        </p:txBody>
      </p:sp>
      <p:sp>
        <p:nvSpPr>
          <p:cNvPr id="11" name="Google Shape;96;p1">
            <a:extLst>
              <a:ext uri="{FF2B5EF4-FFF2-40B4-BE49-F238E27FC236}">
                <a16:creationId xmlns:a16="http://schemas.microsoft.com/office/drawing/2014/main" id="{4C4DE33A-460F-46A5-BFF0-ED1A48AD5D20}"/>
              </a:ext>
            </a:extLst>
          </p:cNvPr>
          <p:cNvSpPr txBox="1">
            <a:spLocks/>
          </p:cNvSpPr>
          <p:nvPr/>
        </p:nvSpPr>
        <p:spPr>
          <a:xfrm>
            <a:off x="8758419" y="2933789"/>
            <a:ext cx="3239430" cy="1229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ill Sans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ill Sans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ill Sans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dirty="0"/>
              <a:t>WHY IS IT IMPORTANT TO HAVE ASPIRATIONS?</a:t>
            </a:r>
          </a:p>
        </p:txBody>
      </p:sp>
      <p:sp>
        <p:nvSpPr>
          <p:cNvPr id="12" name="Google Shape;96;p1">
            <a:extLst>
              <a:ext uri="{FF2B5EF4-FFF2-40B4-BE49-F238E27FC236}">
                <a16:creationId xmlns:a16="http://schemas.microsoft.com/office/drawing/2014/main" id="{49392E75-F326-443F-89B7-39F15F447A1F}"/>
              </a:ext>
            </a:extLst>
          </p:cNvPr>
          <p:cNvSpPr txBox="1">
            <a:spLocks/>
          </p:cNvSpPr>
          <p:nvPr/>
        </p:nvSpPr>
        <p:spPr>
          <a:xfrm>
            <a:off x="3927086" y="158691"/>
            <a:ext cx="5077523" cy="1229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Gill Sans"/>
              <a:buNone/>
              <a:defRPr sz="20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ill Sans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ill Sans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ill Sans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17500" algn="ctr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59595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dirty="0"/>
              <a:t>WHAT IS THE LINK BETWEEN INSPIRATION AND ASPIRATION?</a:t>
            </a:r>
          </a:p>
        </p:txBody>
      </p:sp>
    </p:spTree>
    <p:extLst>
      <p:ext uri="{BB962C8B-B14F-4D97-AF65-F5344CB8AC3E}">
        <p14:creationId xmlns:p14="http://schemas.microsoft.com/office/powerpoint/2010/main" val="229066508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420</Words>
  <Application>Microsoft Office PowerPoint</Application>
  <PresentationFormat>Widescreen</PresentationFormat>
  <Paragraphs>42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Gill Sans</vt:lpstr>
      <vt:lpstr>Impact</vt:lpstr>
      <vt:lpstr>Badge</vt:lpstr>
      <vt:lpstr>ASPIRATIONS</vt:lpstr>
      <vt:lpstr>What is the difference between inspiration and aspiration?</vt:lpstr>
      <vt:lpstr>Why is it good to have aspirations?</vt:lpstr>
      <vt:lpstr>Remember everyone’s aspirations are different.</vt:lpstr>
      <vt:lpstr>What do you think these people have in common? How have they all achieved their aspirations?</vt:lpstr>
      <vt:lpstr>Your aspirations…</vt:lpstr>
      <vt:lpstr>ASPIRATIONS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INDEPENDENCE AS WE GROW UP</dc:title>
  <dc:creator>Daniel Davies</dc:creator>
  <cp:lastModifiedBy>Callum Broadleday</cp:lastModifiedBy>
  <cp:revision>19</cp:revision>
  <dcterms:created xsi:type="dcterms:W3CDTF">2020-11-17T13:03:31Z</dcterms:created>
  <dcterms:modified xsi:type="dcterms:W3CDTF">2026-07-01T14:16:19Z</dcterms:modified>
</cp:coreProperties>
</file>